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8" r:id="rId1"/>
  </p:sldMasterIdLst>
  <p:notesMasterIdLst>
    <p:notesMasterId r:id="rId30"/>
  </p:notesMasterIdLst>
  <p:sldIdLst>
    <p:sldId id="256" r:id="rId2"/>
    <p:sldId id="326" r:id="rId3"/>
    <p:sldId id="258" r:id="rId4"/>
    <p:sldId id="259" r:id="rId5"/>
    <p:sldId id="260" r:id="rId6"/>
    <p:sldId id="261" r:id="rId7"/>
    <p:sldId id="262" r:id="rId8"/>
    <p:sldId id="289" r:id="rId9"/>
    <p:sldId id="263" r:id="rId10"/>
    <p:sldId id="327" r:id="rId11"/>
    <p:sldId id="264" r:id="rId12"/>
    <p:sldId id="265" r:id="rId13"/>
    <p:sldId id="266" r:id="rId14"/>
    <p:sldId id="267" r:id="rId15"/>
    <p:sldId id="268" r:id="rId16"/>
    <p:sldId id="269" r:id="rId17"/>
    <p:sldId id="270" r:id="rId18"/>
    <p:sldId id="271" r:id="rId19"/>
    <p:sldId id="328" r:id="rId20"/>
    <p:sldId id="276" r:id="rId21"/>
    <p:sldId id="277" r:id="rId22"/>
    <p:sldId id="278" r:id="rId23"/>
    <p:sldId id="329" r:id="rId24"/>
    <p:sldId id="290" r:id="rId25"/>
    <p:sldId id="322" r:id="rId26"/>
    <p:sldId id="323" r:id="rId27"/>
    <p:sldId id="324" r:id="rId28"/>
    <p:sldId id="325" r:id="rId29"/>
  </p:sldIdLst>
  <p:sldSz cx="9144000" cy="5143500" type="screen16x9"/>
  <p:notesSz cx="6858000" cy="9144000"/>
  <p:embeddedFontLst>
    <p:embeddedFont>
      <p:font typeface="Corbel" panose="020B0503020204020204" pitchFamily="34" charset="0"/>
      <p:regular r:id="rId31"/>
      <p:bold r:id="rId32"/>
      <p:italic r:id="rId33"/>
      <p:boldItalic r:id="rId34"/>
    </p:embeddedFont>
    <p:embeddedFont>
      <p:font typeface="Lato" panose="020F0502020204030203" pitchFamily="34" charset="0"/>
      <p:regular r:id="rId35"/>
      <p:bold r:id="rId36"/>
      <p:italic r:id="rId37"/>
      <p:boldItalic r:id="rId38"/>
    </p:embeddedFont>
    <p:embeddedFont>
      <p:font typeface="Maven Pro" panose="020B0604020202020204" charset="0"/>
      <p:regular r:id="rId39"/>
      <p:bold r:id="rId40"/>
    </p:embeddedFont>
    <p:embeddedFont>
      <p:font typeface="Montserrat" panose="00000500000000000000" pitchFamily="2" charset="0"/>
      <p:regular r:id="rId41"/>
      <p:bold r:id="rId42"/>
      <p:italic r:id="rId43"/>
      <p:boldItalic r:id="rId44"/>
    </p:embeddedFont>
    <p:embeddedFont>
      <p:font typeface="Montserrat SemiBold" panose="00000700000000000000" pitchFamily="2" charset="0"/>
      <p:bold r:id="rId45"/>
      <p:boldItalic r:id="rId46"/>
    </p:embeddedFont>
    <p:embeddedFont>
      <p:font typeface="Proxima Nova" panose="020B0604020202020204" charset="0"/>
      <p:regular r:id="rId47"/>
      <p:bold r:id="rId48"/>
      <p:italic r:id="rId49"/>
      <p:boldItalic r:id="rId50"/>
    </p:embeddedFont>
    <p:embeddedFont>
      <p:font typeface="Raleway"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Roboto Condensed" panose="02000000000000000000" pitchFamily="2" charset="0"/>
      <p:regular r:id="rId59"/>
      <p:bold r:id="rId60"/>
      <p:italic r:id="rId61"/>
      <p:bold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7" roundtripDataSignature="AMtx7miqFwKbuI+zpPEXfd9/mMbEL5fO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441" autoAdjust="0"/>
  </p:normalViewPr>
  <p:slideViewPr>
    <p:cSldViewPr snapToGrid="0">
      <p:cViewPr varScale="1">
        <p:scale>
          <a:sx n="126" d="100"/>
          <a:sy n="126" d="100"/>
        </p:scale>
        <p:origin x="792" y="120"/>
      </p:cViewPr>
      <p:guideLst>
        <p:guide orient="horz" pos="1620"/>
        <p:guide pos="2880"/>
      </p:guideLst>
    </p:cSldViewPr>
  </p:slideViewPr>
  <p:outlineViewPr>
    <p:cViewPr>
      <p:scale>
        <a:sx n="33" d="100"/>
        <a:sy n="33" d="100"/>
      </p:scale>
      <p:origin x="0" y="-90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12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3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1.fntdata"/><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esco.org/en/open-educational-resourc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latin typeface="Raleway"/>
                <a:ea typeface="Raleway"/>
                <a:cs typeface="Raleway"/>
                <a:sym typeface="Raleway"/>
              </a:rPr>
              <a:t>Introduction of self. Briefly mention experience and dissertation. </a:t>
            </a:r>
            <a:endParaRPr dirty="0">
              <a:latin typeface="Raleway"/>
              <a:ea typeface="Raleway"/>
              <a:cs typeface="Raleway"/>
              <a:sym typeface="Raleway"/>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f6e436dbaf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1f6e436dbaf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896c412d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f896c412d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1200"/>
              </a:spcBef>
              <a:spcAft>
                <a:spcPts val="0"/>
              </a:spcAft>
              <a:buSzPts val="1100"/>
              <a:buNone/>
            </a:pPr>
            <a:r>
              <a:rPr lang="en-US" dirty="0"/>
              <a:t>These numbers don’t truly reflect the other realities of how expensive a college education is or how vulnerable college students can be. In the US, 30-40% of college students experience food insecurity. 40-50% of them experience housing insecurity. Students have had to choose between buying food and/or paying rent and purchasing course materials.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f6e436db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f6e436dbaf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en-US" dirty="0"/>
              <a:t>The literature shows: students who don’t get access to the course materials early on, they don’t perform well academically. In the interest of full disclosure, inclusive access has its own problems, though it does increase first-day access to resources. That’s also one of the main benefits of AOER – they increase first-day access to resources. Without that access, though, students fall behind quickly. Their inability to participate fully in class increases the likelihood they’ll drop out. But when they have access to the materials in a timely fashion, they can participate equitably. When course materials don’t cost an arm and a leg, they can pay their rent – they can buy food. That also helps them perform well academically. This, in turn, increases their capacity for persistence. </a:t>
            </a:r>
          </a:p>
          <a:p>
            <a:pPr marL="158750" lvl="0" indent="0" algn="l" rtl="0">
              <a:lnSpc>
                <a:spcPct val="115000"/>
              </a:lnSpc>
              <a:spcBef>
                <a:spcPts val="1200"/>
              </a:spcBef>
              <a:spcAft>
                <a:spcPts val="0"/>
              </a:spcAft>
              <a:buSzPts val="1100"/>
              <a:buNone/>
            </a:pPr>
            <a:endParaRPr lang="en-US" dirty="0"/>
          </a:p>
          <a:p>
            <a:pPr marL="158750" lvl="0" indent="0" algn="l" rtl="0">
              <a:lnSpc>
                <a:spcPct val="115000"/>
              </a:lnSpc>
              <a:spcBef>
                <a:spcPts val="1200"/>
              </a:spcBef>
              <a:spcAft>
                <a:spcPts val="0"/>
              </a:spcAft>
              <a:buSzPts val="1100"/>
              <a:buNone/>
            </a:pPr>
            <a:r>
              <a:rPr lang="en-US" dirty="0"/>
              <a:t>But it’s not just about the students. Having more control over the course materials means you can more closely align the content with the objectives. AOER can provide you with more flexibility in how you teach – allowing you to engage with multiple modalities, for both your students’ benefit AND your own! It also allows you more freedom of expression in –how- you teach. AOER can help you customize/tailor your course materials!</a:t>
            </a:r>
          </a:p>
          <a:p>
            <a:pPr marL="158750" lvl="0" indent="0" algn="l" rtl="0">
              <a:lnSpc>
                <a:spcPct val="115000"/>
              </a:lnSpc>
              <a:spcBef>
                <a:spcPts val="1200"/>
              </a:spcBef>
              <a:spcAft>
                <a:spcPts val="0"/>
              </a:spcAft>
              <a:buSzPts val="1100"/>
              <a:buNone/>
            </a:pPr>
            <a:endParaRPr lang="en-US" dirty="0"/>
          </a:p>
          <a:p>
            <a:pPr marL="158750" lvl="0" indent="0" algn="l" rtl="0">
              <a:lnSpc>
                <a:spcPct val="115000"/>
              </a:lnSpc>
              <a:spcBef>
                <a:spcPts val="1200"/>
              </a:spcBef>
              <a:spcAft>
                <a:spcPts val="0"/>
              </a:spcAft>
              <a:buSzPts val="1100"/>
              <a:buNone/>
            </a:pPr>
            <a:r>
              <a:rPr lang="en-US" dirty="0"/>
              <a:t>In some disciplines, using AOER allows you to use more up-to-date content, rather than waiting between editions as one might for a traditional commercial textbook. The best example I have of this is an atmospheric sciences professor who preferred using real-time NOAA maps in class to teach.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f22ef068b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f22ef068b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Proxima Nova"/>
                <a:ea typeface="Proxima Nova"/>
                <a:cs typeface="Proxima Nova"/>
                <a:sym typeface="Proxima Nova"/>
              </a:rPr>
              <a:t>Adapted from </a:t>
            </a:r>
            <a:r>
              <a:rPr lang="en-US" sz="1200" i="1" u="sng" dirty="0">
                <a:solidFill>
                  <a:schemeClr val="dk1"/>
                </a:solidFill>
                <a:latin typeface="Proxima Nova"/>
                <a:ea typeface="Proxima Nova"/>
                <a:cs typeface="Proxima Nova"/>
                <a:sym typeface="Proxima Nova"/>
              </a:rPr>
              <a:t>OER Basics</a:t>
            </a:r>
            <a:r>
              <a:rPr lang="en-US" sz="1200" dirty="0">
                <a:solidFill>
                  <a:schemeClr val="dk1"/>
                </a:solidFill>
                <a:latin typeface="Proxima Nova"/>
                <a:ea typeface="Proxima Nova"/>
                <a:cs typeface="Proxima Nova"/>
                <a:sym typeface="Proxima Nova"/>
              </a:rPr>
              <a:t> by Kelsey Smith, licensed CC BY 4.0.</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Proxima Nova"/>
              <a:sym typeface="Proxima Nova"/>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Proxima Nova"/>
                <a:sym typeface="Proxima Nova"/>
              </a:rPr>
              <a:t>Access also means considering the DEI piece of what we do in higher education. We are able to support equitable access to resources, to be more inclusive.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f2758f9297_1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1f2758f9297_1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It supports retention and persistence! It increases affordability, making a college education more accessible. Building curricula! But also – these types of pursuits are gaining more and more validity as tenure/promotion activities.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f2758f9297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1f2758f9297_1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Since most OER use open licenses, authors retrain control of their work.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e00ea3768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e00ea376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Joining a community of practitioners across the state!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d421f94f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fd421f94f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120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fd421f94f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fd421f94f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120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f896c412d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f896c412d0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f2758f929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1f2758f9297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afdd9252e0_0_6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gafdd9252e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f6e436dbaf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1f6e436dbaf_0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f6e436dbaf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1f6e436dbaf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f6e436dbaf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g1f6e436dbaf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5" name="Google Shape;49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u="none" dirty="0">
                <a:solidFill>
                  <a:schemeClr val="hlink"/>
                </a:solidFill>
              </a:rPr>
              <a:t>Though the A comes first, we’re starting with the O – OER – because it’s easier to understand as a concept. OER are either public domain or have an open license, which grants users with certain permissions. </a:t>
            </a:r>
            <a:endParaRPr u="none" dirty="0"/>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u="sng" dirty="0">
                <a:solidFill>
                  <a:schemeClr val="hlink"/>
                </a:solidFill>
                <a:hlinkClick r:id="rId3"/>
              </a:rPr>
              <a:t>https://www.unesco.org/en/open-educational-resources</a:t>
            </a:r>
            <a:endParaRPr lang="en-US" u="sng" dirty="0">
              <a:solidFill>
                <a:schemeClr val="hlink"/>
              </a:solidFill>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f6e436db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1f6e436dba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Usually conferred through a CC license, like the one you saw on the opening slide of this presentation! If you haven’t watched the Copyright, Fair Use, and CCL presentation, be sure to check that one out! These permissions are sometimes called the 5R permissions.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f2758f9297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1f2758f9297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I’m not going to linger on this slide – this is just a brief overview. Be sure to check out the Copyright, Fair Use, and CCL presentation!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OER come in many types – OER can take all kinds of forms! One of the misconceptions I’ve encountered in talking with faculty about OER is that they think that open textbooks are the only kind of OER. Fortunately, that’s not true!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Icons from undraw.co, licensed CC BY 3.0.</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f896c412d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f896c412d0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fdd9252e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afdd9252e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Some of these resource types may fall into the category of AER – AFFORDABLE education resources – which I’ll discuss shortly.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It’s important to be honest about the limitations of such resources. While they definitely seem like a great idea – and they are – there are downsides.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5/22/2023</a:t>
            </a:fld>
            <a:endParaRPr lang="en-US" dirty="0"/>
          </a:p>
        </p:txBody>
      </p:sp>
      <p:sp>
        <p:nvSpPr>
          <p:cNvPr id="5" name="Footer Placeholder 4"/>
          <p:cNvSpPr>
            <a:spLocks noGrp="1"/>
          </p:cNvSpPr>
          <p:nvPr>
            <p:ph type="ftr" sz="quarter" idx="11"/>
          </p:nvPr>
        </p:nvSpPr>
        <p:spPr>
          <a:xfrm>
            <a:off x="3999309" y="4412457"/>
            <a:ext cx="3243033" cy="273844"/>
          </a:xfrm>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8806693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467672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952211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0629884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645956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065770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7428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588193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1343585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4"/>
        <p:cNvGrpSpPr/>
        <p:nvPr/>
      </p:nvGrpSpPr>
      <p:grpSpPr>
        <a:xfrm>
          <a:off x="0" y="0"/>
          <a:ext cx="0" cy="0"/>
          <a:chOff x="0" y="0"/>
          <a:chExt cx="0" cy="0"/>
        </a:xfrm>
      </p:grpSpPr>
      <p:sp>
        <p:nvSpPr>
          <p:cNvPr id="15" name="Google Shape;15;g1f6e436dbaf_0_368"/>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6" name="Google Shape;16;g1f6e436dbaf_0_36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073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g1f6e436dbaf_0_336"/>
          <p:cNvSpPr txBox="1">
            <a:spLocks noGrp="1"/>
          </p:cNvSpPr>
          <p:nvPr>
            <p:ph type="title"/>
          </p:nvPr>
        </p:nvSpPr>
        <p:spPr>
          <a:xfrm>
            <a:off x="729450" y="947525"/>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20" name="Google Shape;20;g1f6e436dbaf_0_336"/>
          <p:cNvSpPr txBox="1">
            <a:spLocks noGrp="1"/>
          </p:cNvSpPr>
          <p:nvPr>
            <p:ph type="body" idx="1"/>
          </p:nvPr>
        </p:nvSpPr>
        <p:spPr>
          <a:xfrm>
            <a:off x="729450" y="1697725"/>
            <a:ext cx="7688700" cy="2642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g1f6e436dbaf_0_33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543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4400349"/>
            <a:ext cx="413375" cy="273844"/>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0876487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26"/>
        <p:cNvGrpSpPr/>
        <p:nvPr/>
      </p:nvGrpSpPr>
      <p:grpSpPr>
        <a:xfrm>
          <a:off x="0" y="0"/>
          <a:ext cx="0" cy="0"/>
          <a:chOff x="0" y="0"/>
          <a:chExt cx="0" cy="0"/>
        </a:xfrm>
      </p:grpSpPr>
      <p:sp>
        <p:nvSpPr>
          <p:cNvPr id="27" name="Google Shape;27;g1f6e436dbaf_0_330"/>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8" name="Google Shape;28;g1f6e436dbaf_0_3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0616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
        <p:cNvGrpSpPr/>
        <p:nvPr/>
      </p:nvGrpSpPr>
      <p:grpSpPr>
        <a:xfrm>
          <a:off x="0" y="0"/>
          <a:ext cx="0" cy="0"/>
          <a:chOff x="0" y="0"/>
          <a:chExt cx="0" cy="0"/>
        </a:xfrm>
      </p:grpSpPr>
      <p:sp>
        <p:nvSpPr>
          <p:cNvPr id="30" name="Google Shape;30;g1f6e436dbaf_0_383"/>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600"/>
              <a:buNone/>
              <a:defRPr/>
            </a:lvl1pPr>
          </a:lstStyle>
          <a:p>
            <a:endParaRPr/>
          </a:p>
        </p:txBody>
      </p:sp>
      <p:sp>
        <p:nvSpPr>
          <p:cNvPr id="31" name="Google Shape;31;g1f6e436dbaf_0_38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337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712631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9621238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4161620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2681530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5/22/2023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7148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279105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4520375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09B482E8-6E0E-1B4F-B1FD-C69DB9E858D9}" type="datetimeFigureOut">
              <a:rPr lang="en-US" smtClean="0"/>
              <a:pPr/>
              <a:t>5/22/2023</a:t>
            </a:fld>
            <a:endParaRPr lang="en-US" dirty="0"/>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78915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Lst>
  <p:transition>
    <p:fade thruBlk="1"/>
  </p:transition>
  <p:hf sldNum="0" hdr="0" ftr="0" dt="0"/>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creativecommons.org/licenses/by/4.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ocs.google.com/presentation/d/1V63O2In9e68u1cRT-pwP7jTtCOfzR46n/edit#slide=id.p1"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oept.pubpub.org/"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slideshare.net/KelseySmith106/whcl-innovate-2019-oer-basics" TargetMode="External"/><Relationship Id="rId3" Type="http://schemas.openxmlformats.org/officeDocument/2006/relationships/slideLayout" Target="../slideLayouts/slideLayout2.xml"/><Relationship Id="rId7" Type="http://schemas.openxmlformats.org/officeDocument/2006/relationships/hyperlink" Target="https://www.slideshare.net/djernst/university-of-maryland-9272017" TargetMode="External"/><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docs.google.com/presentation/d/1NCBceGSr0hdb1dAQoomHW50N2knjqzQc/edit?usp=sharing&amp;ouid=115786884675212907923&amp;rtpof=true&amp;sd=true" TargetMode="External"/><Relationship Id="rId11" Type="http://schemas.openxmlformats.org/officeDocument/2006/relationships/hyperlink" Target="https://docs.google.com/presentation/d/11VTU-xdgwNCeMM3HXMBny2g6XOjHRyqQOn-0vhOxZnc/edit#slide=id.p" TargetMode="External"/><Relationship Id="rId5" Type="http://schemas.openxmlformats.org/officeDocument/2006/relationships/hyperlink" Target="https://creativecommons.org/licenses/by/4.0/" TargetMode="External"/><Relationship Id="rId10" Type="http://schemas.openxmlformats.org/officeDocument/2006/relationships/hyperlink" Target="https://docs.google.com/presentation/d/13lKL5jwAZTqVExUNJmPjm_6g0cvSsmQISm8IdNF6EV4/edit#slide=id.p4" TargetMode="External"/><Relationship Id="rId4" Type="http://schemas.openxmlformats.org/officeDocument/2006/relationships/hyperlink" Target="https://docs.google.com/presentation/d/1V63O2In9e68u1cRT-pwP7jTtCOfzR46n/edit#slide=id.p1" TargetMode="External"/><Relationship Id="rId9" Type="http://schemas.openxmlformats.org/officeDocument/2006/relationships/hyperlink" Target="https://docs.google.com/presentation/d/1YR4XIQy1JvwK4C4Ra8pXeeVqCrFGtrE_BWr_qQ2s3nA/edit"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commons.wikimedia.org/wiki/File:Difference_between_open_license,_public_domain_and_all_rights_reserved_copyright.png"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c/DrJanciBronson/playlists" TargetMode="External"/><Relationship Id="rId3" Type="http://schemas.openxmlformats.org/officeDocument/2006/relationships/slideLayout" Target="../slideLayouts/slideLayout19.xml"/><Relationship Id="rId7" Type="http://schemas.openxmlformats.org/officeDocument/2006/relationships/hyperlink" Target="https://www.labxchange.org/library/items/lb:LabXchange:9548bee3:lx_simulation:1" TargetMode="External"/><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phet.colorado.edu/en/simulations/molecule-shapes" TargetMode="External"/><Relationship Id="rId11" Type="http://schemas.openxmlformats.org/officeDocument/2006/relationships/hyperlink" Target="https://ocw.mit.edu/courses/mechanical-engineering/2-009-product-engineering-process-fall-2021/" TargetMode="External"/><Relationship Id="rId5" Type="http://schemas.openxmlformats.org/officeDocument/2006/relationships/hyperlink" Target="https://h5pstudio.ecampusontario.ca/" TargetMode="External"/><Relationship Id="rId10" Type="http://schemas.openxmlformats.org/officeDocument/2006/relationships/hyperlink" Target="https://www.myopenmath.com/" TargetMode="External"/><Relationship Id="rId4" Type="http://schemas.openxmlformats.org/officeDocument/2006/relationships/notesSlide" Target="../notesSlides/notesSlide7.xml"/><Relationship Id="rId9" Type="http://schemas.openxmlformats.org/officeDocument/2006/relationships/hyperlink" Target="https://cases.open.ubc.ca/just-food-project-food-justice-primer/"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4C75"/>
        </a:solidFill>
        <a:effectLst/>
      </p:bgPr>
    </p:bg>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1957883" y="398542"/>
            <a:ext cx="5886576" cy="1729085"/>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ts val="11000"/>
              <a:buNone/>
            </a:pPr>
            <a:r>
              <a:rPr lang="en-US" sz="6000" b="1" dirty="0">
                <a:solidFill>
                  <a:schemeClr val="lt1"/>
                </a:solidFill>
                <a:latin typeface="+mj-lt"/>
              </a:rPr>
              <a:t>AOER 101: </a:t>
            </a:r>
            <a:br>
              <a:rPr lang="en-US" sz="7287" b="1" dirty="0">
                <a:solidFill>
                  <a:schemeClr val="lt1"/>
                </a:solidFill>
                <a:latin typeface="+mj-lt"/>
              </a:rPr>
            </a:br>
            <a:r>
              <a:rPr lang="en-US" sz="2400" dirty="0">
                <a:solidFill>
                  <a:schemeClr val="lt1"/>
                </a:solidFill>
                <a:latin typeface="+mj-lt"/>
              </a:rPr>
              <a:t>An Introduction to Affordable and Open Educational Resources for Your Classroom</a:t>
            </a:r>
            <a:endParaRPr sz="3811" b="1" dirty="0">
              <a:solidFill>
                <a:schemeClr val="lt1"/>
              </a:solidFill>
              <a:latin typeface="+mj-lt"/>
            </a:endParaRPr>
          </a:p>
        </p:txBody>
      </p:sp>
      <p:sp>
        <p:nvSpPr>
          <p:cNvPr id="65" name="Google Shape;65;p1"/>
          <p:cNvSpPr txBox="1">
            <a:spLocks noGrp="1"/>
          </p:cNvSpPr>
          <p:nvPr>
            <p:ph type="subTitle" idx="1"/>
          </p:nvPr>
        </p:nvSpPr>
        <p:spPr>
          <a:xfrm>
            <a:off x="3041939" y="2911529"/>
            <a:ext cx="5886576" cy="5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60"/>
              <a:buNone/>
            </a:pPr>
            <a:r>
              <a:rPr lang="en-US" sz="1400" b="1" dirty="0">
                <a:solidFill>
                  <a:schemeClr val="lt1"/>
                </a:solidFill>
                <a:latin typeface="+mn-lt"/>
                <a:ea typeface="Maven Pro"/>
                <a:cs typeface="Maven Pro"/>
                <a:sym typeface="Maven Pro"/>
              </a:rPr>
              <a:t>Dr. Megan Lowe</a:t>
            </a:r>
          </a:p>
          <a:p>
            <a:pPr marL="0" lvl="0" indent="0" algn="l" rtl="0">
              <a:lnSpc>
                <a:spcPct val="115000"/>
              </a:lnSpc>
              <a:spcBef>
                <a:spcPts val="0"/>
              </a:spcBef>
              <a:spcAft>
                <a:spcPts val="0"/>
              </a:spcAft>
              <a:buSzPts val="1260"/>
              <a:buNone/>
            </a:pPr>
            <a:r>
              <a:rPr lang="en-US" sz="1400" b="1" dirty="0">
                <a:solidFill>
                  <a:schemeClr val="lt1"/>
                </a:solidFill>
                <a:latin typeface="+mn-lt"/>
                <a:ea typeface="Maven Pro"/>
                <a:cs typeface="Maven Pro"/>
                <a:sym typeface="Maven Pro"/>
              </a:rPr>
              <a:t>Director of University Libraries, Northwestern State University</a:t>
            </a:r>
            <a:endParaRPr sz="1200" dirty="0">
              <a:solidFill>
                <a:schemeClr val="lt1"/>
              </a:solidFill>
              <a:latin typeface="+mn-lt"/>
              <a:ea typeface="Maven Pro"/>
              <a:cs typeface="Maven Pro"/>
              <a:sym typeface="Maven Pro"/>
            </a:endParaRPr>
          </a:p>
          <a:p>
            <a:pPr marL="0" lvl="0" indent="0" algn="l" rtl="0">
              <a:lnSpc>
                <a:spcPct val="115000"/>
              </a:lnSpc>
              <a:spcBef>
                <a:spcPts val="0"/>
              </a:spcBef>
              <a:spcAft>
                <a:spcPts val="0"/>
              </a:spcAft>
              <a:buSzPts val="1260"/>
              <a:buNone/>
            </a:pPr>
            <a:endParaRPr sz="1200" b="1" dirty="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SzPts val="1260"/>
              <a:buNone/>
            </a:pPr>
            <a:endParaRPr sz="1200" b="1" dirty="0">
              <a:solidFill>
                <a:schemeClr val="lt1"/>
              </a:solidFill>
              <a:latin typeface="Maven Pro"/>
              <a:ea typeface="Maven Pro"/>
              <a:cs typeface="Maven Pro"/>
              <a:sym typeface="Maven Pro"/>
            </a:endParaRPr>
          </a:p>
        </p:txBody>
      </p:sp>
      <p:pic>
        <p:nvPicPr>
          <p:cNvPr id="1026" name="Picture 2" descr="This is a Creative Commons Licensing Button for BY-SA. This means it's an Attribution-ShareAlike license. ">
            <a:extLst>
              <a:ext uri="{FF2B5EF4-FFF2-40B4-BE49-F238E27FC236}">
                <a16:creationId xmlns:a16="http://schemas.microsoft.com/office/drawing/2014/main" id="{E62CF477-9990-2130-1A78-DDFFEA1F2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31" y="4425691"/>
            <a:ext cx="1546833" cy="54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14AEF6-7E66-02CC-50D4-056956A8B123}"/>
              </a:ext>
            </a:extLst>
          </p:cNvPr>
          <p:cNvSpPr txBox="1"/>
          <p:nvPr/>
        </p:nvSpPr>
        <p:spPr>
          <a:xfrm>
            <a:off x="4166730" y="4536004"/>
            <a:ext cx="4761785" cy="430887"/>
          </a:xfrm>
          <a:prstGeom prst="rect">
            <a:avLst/>
          </a:prstGeom>
          <a:noFill/>
        </p:spPr>
        <p:txBody>
          <a:bodyPr wrap="square" rtlCol="0">
            <a:spAutoFit/>
          </a:bodyPr>
          <a:lstStyle/>
          <a:p>
            <a:r>
              <a:rPr lang="en-US" sz="1100" dirty="0">
                <a:solidFill>
                  <a:schemeClr val="bg1"/>
                </a:solidFill>
                <a:latin typeface="+mj-lt"/>
                <a:ea typeface="Roboto"/>
                <a:cs typeface="Roboto"/>
                <a:sym typeface="Roboto"/>
              </a:rPr>
              <a:t>This presentation is an adaptation of “</a:t>
            </a:r>
            <a:r>
              <a:rPr lang="en-US" sz="1100" u="sng" dirty="0">
                <a:solidFill>
                  <a:schemeClr val="bg1"/>
                </a:solidFill>
                <a:latin typeface="+mj-lt"/>
                <a:ea typeface="Roboto"/>
                <a:cs typeface="Roboto"/>
                <a:sym typeface="Roboto"/>
                <a:hlinkClick r:id="rId6">
                  <a:extLst>
                    <a:ext uri="{A12FA001-AC4F-418D-AE19-62706E023703}">
                      <ahyp:hlinkClr xmlns:ahyp="http://schemas.microsoft.com/office/drawing/2018/hyperlinkcolor" val="tx"/>
                    </a:ext>
                  </a:extLst>
                </a:hlinkClick>
              </a:rPr>
              <a:t>OER 101</a:t>
            </a:r>
            <a:r>
              <a:rPr lang="en-US" sz="1100" dirty="0">
                <a:solidFill>
                  <a:schemeClr val="bg1"/>
                </a:solidFill>
                <a:latin typeface="+mj-lt"/>
                <a:ea typeface="Roboto"/>
                <a:cs typeface="Roboto"/>
                <a:sym typeface="Roboto"/>
              </a:rPr>
              <a:t>” by Abbey Elder, licensed under a </a:t>
            </a:r>
            <a:r>
              <a:rPr lang="en-US" sz="1100" u="sng" dirty="0">
                <a:solidFill>
                  <a:schemeClr val="bg1"/>
                </a:solidFill>
                <a:latin typeface="+mj-lt"/>
                <a:ea typeface="Roboto"/>
                <a:cs typeface="Roboto"/>
                <a:sym typeface="Roboto"/>
                <a:hlinkClick r:id="rId7">
                  <a:extLst>
                    <a:ext uri="{A12FA001-AC4F-418D-AE19-62706E023703}">
                      <ahyp:hlinkClr xmlns:ahyp="http://schemas.microsoft.com/office/drawing/2018/hyperlinkcolor" val="tx"/>
                    </a:ext>
                  </a:extLst>
                </a:hlinkClick>
              </a:rPr>
              <a:t>Creative Commons Attribution 4.0 International license</a:t>
            </a:r>
            <a:r>
              <a:rPr lang="en-US" sz="1100" dirty="0">
                <a:solidFill>
                  <a:schemeClr val="bg1"/>
                </a:solidFill>
                <a:latin typeface="+mj-lt"/>
                <a:ea typeface="Roboto"/>
                <a:cs typeface="Roboto"/>
                <a:sym typeface="Roboto"/>
              </a:rPr>
              <a:t>.</a:t>
            </a:r>
            <a:endParaRPr lang="en-US" sz="1100" dirty="0">
              <a:solidFill>
                <a:schemeClr val="bg1"/>
              </a:solidFill>
            </a:endParaRPr>
          </a:p>
        </p:txBody>
      </p:sp>
      <p:pic>
        <p:nvPicPr>
          <p:cNvPr id="10" name="Audio 9">
            <a:hlinkClick r:id="" action="ppaction://media"/>
            <a:extLst>
              <a:ext uri="{FF2B5EF4-FFF2-40B4-BE49-F238E27FC236}">
                <a16:creationId xmlns:a16="http://schemas.microsoft.com/office/drawing/2014/main" id="{E6D7F581-3E6A-3771-6AF2-F8B52C06A4E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p:transition advTm="6466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3F077E-2142-F17F-936B-D981A5A23BC7}"/>
              </a:ext>
            </a:extLst>
          </p:cNvPr>
          <p:cNvSpPr>
            <a:spLocks noGrp="1"/>
          </p:cNvSpPr>
          <p:nvPr>
            <p:ph type="title"/>
          </p:nvPr>
        </p:nvSpPr>
        <p:spPr>
          <a:xfrm>
            <a:off x="1043960" y="181905"/>
            <a:ext cx="7926858" cy="677075"/>
          </a:xfrm>
        </p:spPr>
        <p:txBody>
          <a:bodyPr>
            <a:noAutofit/>
          </a:bodyPr>
          <a:lstStyle/>
          <a:p>
            <a:r>
              <a:rPr lang="en-US" sz="2400" dirty="0"/>
              <a:t>More on Affordable Education Resources (AER)</a:t>
            </a:r>
          </a:p>
        </p:txBody>
      </p:sp>
      <p:sp>
        <p:nvSpPr>
          <p:cNvPr id="4" name="Content Placeholder 3">
            <a:extLst>
              <a:ext uri="{FF2B5EF4-FFF2-40B4-BE49-F238E27FC236}">
                <a16:creationId xmlns:a16="http://schemas.microsoft.com/office/drawing/2014/main" id="{55A59544-43EE-C674-E6BA-A7192B72B7C4}"/>
              </a:ext>
            </a:extLst>
          </p:cNvPr>
          <p:cNvSpPr>
            <a:spLocks noGrp="1"/>
          </p:cNvSpPr>
          <p:nvPr>
            <p:ph idx="1"/>
          </p:nvPr>
        </p:nvSpPr>
        <p:spPr>
          <a:xfrm>
            <a:off x="1189433" y="858980"/>
            <a:ext cx="7514035" cy="3948547"/>
          </a:xfrm>
        </p:spPr>
        <p:txBody>
          <a:bodyPr>
            <a:normAutofit lnSpcReduction="10000"/>
          </a:bodyPr>
          <a:lstStyle/>
          <a:p>
            <a:r>
              <a:rPr lang="en-US" dirty="0">
                <a:solidFill>
                  <a:srgbClr val="333333"/>
                </a:solidFill>
                <a:latin typeface="Arimo"/>
              </a:rPr>
              <a:t>“</a:t>
            </a:r>
            <a:r>
              <a:rPr lang="en-US" b="0" i="0" dirty="0">
                <a:solidFill>
                  <a:srgbClr val="333333"/>
                </a:solidFill>
                <a:effectLst/>
                <a:latin typeface="Arimo"/>
              </a:rPr>
              <a:t>A single or collection of required educational resources that may be offered at no or low cost to a student through a post-secondary education institution or an affiliated college bookstore at a pre-sales tax cost to a student that does not exceed an amount equal to four times the federal minimum wage” (LOUIS, 2021). </a:t>
            </a:r>
          </a:p>
          <a:p>
            <a:r>
              <a:rPr lang="en-US" dirty="0">
                <a:solidFill>
                  <a:srgbClr val="333333"/>
                </a:solidFill>
                <a:latin typeface="Arimo"/>
              </a:rPr>
              <a:t>In Louisiana, an AER cannot cost more than $29, based on Act 125. </a:t>
            </a:r>
          </a:p>
          <a:p>
            <a:r>
              <a:rPr lang="en-US" b="0" i="0" dirty="0">
                <a:solidFill>
                  <a:srgbClr val="333333"/>
                </a:solidFill>
                <a:effectLst/>
                <a:latin typeface="Arimo"/>
              </a:rPr>
              <a:t>“AER includes copyright-protected material purchased by a library and provided to a student at no cost” (LOUIS, 2021). </a:t>
            </a:r>
          </a:p>
          <a:p>
            <a:r>
              <a:rPr lang="en-US" dirty="0">
                <a:solidFill>
                  <a:srgbClr val="333333"/>
                </a:solidFill>
                <a:latin typeface="Arimo"/>
              </a:rPr>
              <a:t>These resources are </a:t>
            </a:r>
            <a:r>
              <a:rPr lang="en-US" b="1" dirty="0">
                <a:solidFill>
                  <a:srgbClr val="333333"/>
                </a:solidFill>
                <a:latin typeface="Arimo"/>
              </a:rPr>
              <a:t>traditionally copyrighted</a:t>
            </a:r>
            <a:r>
              <a:rPr lang="en-US" dirty="0">
                <a:solidFill>
                  <a:srgbClr val="333333"/>
                </a:solidFill>
                <a:latin typeface="Arimo"/>
              </a:rPr>
              <a:t> – when you use resources under the Fair Use statute, you are essentially using AER. </a:t>
            </a:r>
          </a:p>
          <a:p>
            <a:r>
              <a:rPr lang="en-US" dirty="0">
                <a:solidFill>
                  <a:srgbClr val="333333"/>
                </a:solidFill>
                <a:latin typeface="Arimo"/>
              </a:rPr>
              <a:t>At the end of the day, SOMEONE has paid for an AER – either the institution or the student, but either way it helps the student obtain needed course materials while keeping costs for them down. </a:t>
            </a:r>
            <a:endParaRPr lang="en-US" dirty="0"/>
          </a:p>
        </p:txBody>
      </p:sp>
      <p:pic>
        <p:nvPicPr>
          <p:cNvPr id="5" name="Audio 4">
            <a:hlinkClick r:id="" action="ppaction://media"/>
            <a:extLst>
              <a:ext uri="{FF2B5EF4-FFF2-40B4-BE49-F238E27FC236}">
                <a16:creationId xmlns:a16="http://schemas.microsoft.com/office/drawing/2014/main" id="{7EF709E3-D31A-BB9B-58E4-CD62D6B793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9679439"/>
      </p:ext>
    </p:extLst>
  </p:cSld>
  <p:clrMapOvr>
    <a:masterClrMapping/>
  </p:clrMapOvr>
  <p:transition advTm="9308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854141" y="969159"/>
            <a:ext cx="7688400" cy="27303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en-US" sz="5700" dirty="0">
                <a:solidFill>
                  <a:schemeClr val="lt1"/>
                </a:solidFill>
              </a:rPr>
              <a:t>What are the </a:t>
            </a:r>
            <a:r>
              <a:rPr lang="en-US" sz="5700" dirty="0">
                <a:solidFill>
                  <a:srgbClr val="A3E1FF"/>
                </a:solidFill>
              </a:rPr>
              <a:t>pros </a:t>
            </a:r>
            <a:br>
              <a:rPr lang="en-US" sz="5700" dirty="0">
                <a:solidFill>
                  <a:srgbClr val="A3E1FF"/>
                </a:solidFill>
              </a:rPr>
            </a:br>
            <a:r>
              <a:rPr lang="en-US" sz="5700" dirty="0">
                <a:solidFill>
                  <a:schemeClr val="lt1"/>
                </a:solidFill>
              </a:rPr>
              <a:t>and</a:t>
            </a:r>
            <a:r>
              <a:rPr lang="en-US" sz="5700" dirty="0">
                <a:solidFill>
                  <a:srgbClr val="A3E1FF"/>
                </a:solidFill>
              </a:rPr>
              <a:t> cons of </a:t>
            </a:r>
            <a:r>
              <a:rPr lang="en-US" sz="5700" dirty="0">
                <a:solidFill>
                  <a:schemeClr val="bg1"/>
                </a:solidFill>
              </a:rPr>
              <a:t>AOER</a:t>
            </a:r>
            <a:r>
              <a:rPr lang="en-US" sz="5700" dirty="0">
                <a:solidFill>
                  <a:schemeClr val="lt1"/>
                </a:solidFill>
              </a:rPr>
              <a:t>?</a:t>
            </a:r>
            <a:endParaRPr sz="7200" dirty="0">
              <a:solidFill>
                <a:schemeClr val="lt1"/>
              </a:solidFill>
            </a:endParaRPr>
          </a:p>
        </p:txBody>
      </p:sp>
      <p:pic>
        <p:nvPicPr>
          <p:cNvPr id="3" name="Audio 2">
            <a:hlinkClick r:id="" action="ppaction://media"/>
            <a:extLst>
              <a:ext uri="{FF2B5EF4-FFF2-40B4-BE49-F238E27FC236}">
                <a16:creationId xmlns:a16="http://schemas.microsoft.com/office/drawing/2014/main" id="{E8482A6E-4143-0412-50EF-D805336F98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190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118"/>
        <p:cNvGrpSpPr/>
        <p:nvPr/>
      </p:nvGrpSpPr>
      <p:grpSpPr>
        <a:xfrm>
          <a:off x="0" y="0"/>
          <a:ext cx="0" cy="0"/>
          <a:chOff x="0" y="0"/>
          <a:chExt cx="0" cy="0"/>
        </a:xfrm>
      </p:grpSpPr>
      <p:sp>
        <p:nvSpPr>
          <p:cNvPr id="119" name="Google Shape;119;g1f6e436dbaf_0_286"/>
          <p:cNvSpPr txBox="1">
            <a:spLocks noGrp="1"/>
          </p:cNvSpPr>
          <p:nvPr>
            <p:ph type="title"/>
          </p:nvPr>
        </p:nvSpPr>
        <p:spPr>
          <a:xfrm>
            <a:off x="858300" y="1404890"/>
            <a:ext cx="7275000" cy="233372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en-US" sz="5900" dirty="0">
                <a:solidFill>
                  <a:srgbClr val="A3E1FF"/>
                </a:solidFill>
              </a:rPr>
              <a:t>Pros</a:t>
            </a:r>
            <a:r>
              <a:rPr lang="en-US" sz="5900" dirty="0">
                <a:solidFill>
                  <a:srgbClr val="FFFFFF"/>
                </a:solidFill>
              </a:rPr>
              <a:t> of </a:t>
            </a:r>
            <a:r>
              <a:rPr lang="en-US" sz="5900" b="1" dirty="0">
                <a:solidFill>
                  <a:srgbClr val="FFFFFF"/>
                </a:solidFill>
              </a:rPr>
              <a:t>AOER</a:t>
            </a:r>
            <a:endParaRPr sz="7400" b="1" dirty="0">
              <a:solidFill>
                <a:srgbClr val="FFFFFF"/>
              </a:solidFill>
            </a:endParaRPr>
          </a:p>
        </p:txBody>
      </p:sp>
      <p:pic>
        <p:nvPicPr>
          <p:cNvPr id="3" name="Audio 2">
            <a:hlinkClick r:id="" action="ppaction://media"/>
            <a:extLst>
              <a:ext uri="{FF2B5EF4-FFF2-40B4-BE49-F238E27FC236}">
                <a16:creationId xmlns:a16="http://schemas.microsoft.com/office/drawing/2014/main" id="{4767BE86-5334-0A48-0EF7-CB74416325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56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
        <p:cNvGrpSpPr/>
        <p:nvPr/>
      </p:nvGrpSpPr>
      <p:grpSpPr>
        <a:xfrm>
          <a:off x="0" y="0"/>
          <a:ext cx="0" cy="0"/>
          <a:chOff x="0" y="0"/>
          <a:chExt cx="0" cy="0"/>
        </a:xfrm>
      </p:grpSpPr>
      <p:sp>
        <p:nvSpPr>
          <p:cNvPr id="124" name="Google Shape;124;gf896c412d0_0_29"/>
          <p:cNvSpPr txBox="1">
            <a:spLocks noGrp="1"/>
          </p:cNvSpPr>
          <p:nvPr>
            <p:ph type="title"/>
          </p:nvPr>
        </p:nvSpPr>
        <p:spPr>
          <a:xfrm>
            <a:off x="1235142" y="649652"/>
            <a:ext cx="6835131" cy="53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3333" b="1" dirty="0"/>
              <a:t>Due to high textbook costs:</a:t>
            </a:r>
            <a:endParaRPr sz="3333" b="1" dirty="0">
              <a:solidFill>
                <a:srgbClr val="000000"/>
              </a:solidFill>
            </a:endParaRPr>
          </a:p>
        </p:txBody>
      </p:sp>
      <p:sp>
        <p:nvSpPr>
          <p:cNvPr id="125" name="Google Shape;125;gf896c412d0_0_29"/>
          <p:cNvSpPr txBox="1">
            <a:spLocks noGrp="1"/>
          </p:cNvSpPr>
          <p:nvPr>
            <p:ph type="body" idx="1"/>
          </p:nvPr>
        </p:nvSpPr>
        <p:spPr>
          <a:xfrm>
            <a:off x="1138160" y="1548421"/>
            <a:ext cx="7688700" cy="3266033"/>
          </a:xfrm>
          <a:prstGeom prst="rect">
            <a:avLst/>
          </a:prstGeom>
          <a:noFill/>
          <a:ln>
            <a:noFill/>
          </a:ln>
        </p:spPr>
        <p:txBody>
          <a:bodyPr spcFirstLastPara="1" wrap="square" lIns="91425" tIns="91425" rIns="91425" bIns="91425" anchor="t" anchorCtr="0">
            <a:normAutofit fontScale="70000" lnSpcReduction="20000"/>
          </a:bodyPr>
          <a:lstStyle/>
          <a:p>
            <a:pPr marL="457200" lvl="0" indent="-299591" algn="l" rtl="0">
              <a:lnSpc>
                <a:spcPct val="150000"/>
              </a:lnSpc>
              <a:spcBef>
                <a:spcPts val="1000"/>
              </a:spcBef>
              <a:spcAft>
                <a:spcPts val="0"/>
              </a:spcAft>
              <a:buSzPct val="61478"/>
              <a:buChar char="●"/>
            </a:pPr>
            <a:r>
              <a:rPr lang="en-US" sz="2596" dirty="0"/>
              <a:t>91% of students </a:t>
            </a:r>
            <a:r>
              <a:rPr lang="en-US" sz="2596" b="1" dirty="0"/>
              <a:t>delayed purchasing</a:t>
            </a:r>
            <a:r>
              <a:rPr lang="en-US" sz="2596" dirty="0"/>
              <a:t> required course materials.</a:t>
            </a:r>
            <a:endParaRPr sz="2596" dirty="0"/>
          </a:p>
          <a:p>
            <a:pPr marL="457200" lvl="0" indent="-299591" algn="l" rtl="0">
              <a:lnSpc>
                <a:spcPct val="150000"/>
              </a:lnSpc>
              <a:spcBef>
                <a:spcPts val="0"/>
              </a:spcBef>
              <a:spcAft>
                <a:spcPts val="0"/>
              </a:spcAft>
              <a:buSzPct val="61478"/>
              <a:buChar char="●"/>
            </a:pPr>
            <a:r>
              <a:rPr lang="en-US" sz="2596" dirty="0"/>
              <a:t>70% of students </a:t>
            </a:r>
            <a:r>
              <a:rPr lang="en-US" sz="2596" b="1" dirty="0"/>
              <a:t>tried to pass without purchasing</a:t>
            </a:r>
            <a:r>
              <a:rPr lang="en-US" sz="2596" dirty="0"/>
              <a:t> required materials.</a:t>
            </a:r>
            <a:endParaRPr sz="2596" dirty="0"/>
          </a:p>
          <a:p>
            <a:pPr marL="457200" lvl="0" indent="-299591" algn="l" rtl="0">
              <a:lnSpc>
                <a:spcPct val="150000"/>
              </a:lnSpc>
              <a:spcBef>
                <a:spcPts val="0"/>
              </a:spcBef>
              <a:spcAft>
                <a:spcPts val="0"/>
              </a:spcAft>
              <a:buSzPct val="61478"/>
              <a:buChar char="●"/>
            </a:pPr>
            <a:r>
              <a:rPr lang="en-US" sz="2596" dirty="0"/>
              <a:t>65% of students </a:t>
            </a:r>
            <a:r>
              <a:rPr lang="en-US" sz="2596" b="1" dirty="0"/>
              <a:t>downloaded illegal copies </a:t>
            </a:r>
            <a:r>
              <a:rPr lang="en-US" sz="2596" dirty="0"/>
              <a:t>of materials online.</a:t>
            </a:r>
            <a:endParaRPr sz="2596" dirty="0"/>
          </a:p>
          <a:p>
            <a:pPr marL="457200" lvl="0" indent="-299591" algn="l" rtl="0">
              <a:lnSpc>
                <a:spcPct val="150000"/>
              </a:lnSpc>
              <a:spcBef>
                <a:spcPts val="0"/>
              </a:spcBef>
              <a:spcAft>
                <a:spcPts val="0"/>
              </a:spcAft>
              <a:buSzPct val="61478"/>
              <a:buChar char="●"/>
            </a:pPr>
            <a:r>
              <a:rPr lang="en-US" sz="2596" dirty="0"/>
              <a:t>34% of students had to </a:t>
            </a:r>
            <a:r>
              <a:rPr lang="en-US" sz="2596" b="1" dirty="0"/>
              <a:t>purchase textbooks instead of groceries.</a:t>
            </a:r>
            <a:endParaRPr sz="2596" b="1" dirty="0"/>
          </a:p>
          <a:p>
            <a:pPr marL="457200" lvl="0" indent="-299591" algn="l" rtl="0">
              <a:lnSpc>
                <a:spcPct val="150000"/>
              </a:lnSpc>
              <a:spcBef>
                <a:spcPts val="0"/>
              </a:spcBef>
              <a:spcAft>
                <a:spcPts val="0"/>
              </a:spcAft>
              <a:buSzPct val="61478"/>
              <a:buChar char="●"/>
            </a:pPr>
            <a:r>
              <a:rPr lang="en-US" sz="2596" dirty="0"/>
              <a:t>23% of students </a:t>
            </a:r>
            <a:r>
              <a:rPr lang="en-US" sz="2596" b="1" dirty="0"/>
              <a:t>dropped a course</a:t>
            </a:r>
            <a:r>
              <a:rPr lang="en-US" sz="2596" dirty="0"/>
              <a:t>, affecting their progress toward graduation.</a:t>
            </a:r>
            <a:endParaRPr sz="2596" dirty="0"/>
          </a:p>
          <a:p>
            <a:pPr marL="0" lvl="0" indent="0" algn="r" rtl="0">
              <a:lnSpc>
                <a:spcPct val="100000"/>
              </a:lnSpc>
              <a:spcBef>
                <a:spcPts val="1000"/>
              </a:spcBef>
              <a:spcAft>
                <a:spcPts val="0"/>
              </a:spcAft>
              <a:buSzPct val="87849"/>
              <a:buNone/>
            </a:pPr>
            <a:r>
              <a:rPr lang="en-US" sz="2114" dirty="0"/>
              <a:t>ISU Student Survey, 2022</a:t>
            </a:r>
            <a:endParaRPr sz="2114" dirty="0"/>
          </a:p>
          <a:p>
            <a:pPr marL="0" lvl="0" indent="0" algn="r" rtl="0">
              <a:lnSpc>
                <a:spcPct val="100000"/>
              </a:lnSpc>
              <a:spcBef>
                <a:spcPts val="1000"/>
              </a:spcBef>
              <a:spcAft>
                <a:spcPts val="1000"/>
              </a:spcAft>
              <a:buSzPct val="87849"/>
              <a:buNone/>
            </a:pPr>
            <a:r>
              <a:rPr lang="en-US" sz="2114" dirty="0"/>
              <a:t>(Sample size of 1,913 students)</a:t>
            </a:r>
            <a:endParaRPr sz="2114" dirty="0"/>
          </a:p>
        </p:txBody>
      </p:sp>
      <p:pic>
        <p:nvPicPr>
          <p:cNvPr id="3" name="Audio 2">
            <a:hlinkClick r:id="" action="ppaction://media"/>
            <a:extLst>
              <a:ext uri="{FF2B5EF4-FFF2-40B4-BE49-F238E27FC236}">
                <a16:creationId xmlns:a16="http://schemas.microsoft.com/office/drawing/2014/main" id="{62C7D529-23B0-90A2-0959-E27BB78BF4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986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
        <p:cNvGrpSpPr/>
        <p:nvPr/>
      </p:nvGrpSpPr>
      <p:grpSpPr>
        <a:xfrm>
          <a:off x="0" y="0"/>
          <a:ext cx="0" cy="0"/>
          <a:chOff x="0" y="0"/>
          <a:chExt cx="0" cy="0"/>
        </a:xfrm>
      </p:grpSpPr>
      <p:sp>
        <p:nvSpPr>
          <p:cNvPr id="130" name="Google Shape;130;g1f6e436dbaf_0_61"/>
          <p:cNvSpPr txBox="1">
            <a:spLocks noGrp="1"/>
          </p:cNvSpPr>
          <p:nvPr>
            <p:ph type="title"/>
          </p:nvPr>
        </p:nvSpPr>
        <p:spPr>
          <a:xfrm>
            <a:off x="1179723" y="737753"/>
            <a:ext cx="7688700" cy="53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2833" b="1" dirty="0"/>
              <a:t>In addition to being free, OER can support:</a:t>
            </a:r>
            <a:endParaRPr sz="2833" b="1" dirty="0">
              <a:solidFill>
                <a:srgbClr val="000000"/>
              </a:solidFill>
            </a:endParaRPr>
          </a:p>
        </p:txBody>
      </p:sp>
      <p:sp>
        <p:nvSpPr>
          <p:cNvPr id="131" name="Google Shape;131;g1f6e436dbaf_0_61"/>
          <p:cNvSpPr txBox="1">
            <a:spLocks noGrp="1"/>
          </p:cNvSpPr>
          <p:nvPr>
            <p:ph type="body" idx="1"/>
          </p:nvPr>
        </p:nvSpPr>
        <p:spPr>
          <a:xfrm>
            <a:off x="1491449" y="1465297"/>
            <a:ext cx="6876696" cy="3051286"/>
          </a:xfrm>
          <a:prstGeom prst="rect">
            <a:avLst/>
          </a:prstGeom>
          <a:noFill/>
          <a:ln>
            <a:noFill/>
          </a:ln>
        </p:spPr>
        <p:txBody>
          <a:bodyPr spcFirstLastPara="1" wrap="square" lIns="91425" tIns="91425" rIns="91425" bIns="91425" anchor="t" anchorCtr="0">
            <a:normAutofit/>
          </a:bodyPr>
          <a:lstStyle/>
          <a:p>
            <a:pPr marL="457200" lvl="0" indent="-349313" algn="l" rtl="0">
              <a:lnSpc>
                <a:spcPct val="115000"/>
              </a:lnSpc>
              <a:spcBef>
                <a:spcPts val="600"/>
              </a:spcBef>
              <a:spcAft>
                <a:spcPts val="0"/>
              </a:spcAft>
              <a:buSzPts val="1900"/>
              <a:buChar char="•"/>
            </a:pPr>
            <a:r>
              <a:rPr lang="en-US" sz="2400" dirty="0"/>
              <a:t>Better learning outcomes</a:t>
            </a:r>
            <a:endParaRPr sz="2400" dirty="0"/>
          </a:p>
          <a:p>
            <a:pPr marL="457200" lvl="0" indent="-349313" algn="l" rtl="0">
              <a:lnSpc>
                <a:spcPct val="115000"/>
              </a:lnSpc>
              <a:spcBef>
                <a:spcPts val="1000"/>
              </a:spcBef>
              <a:spcAft>
                <a:spcPts val="0"/>
              </a:spcAft>
              <a:buSzPts val="1900"/>
              <a:buChar char="•"/>
            </a:pPr>
            <a:r>
              <a:rPr lang="en-US" sz="2400" dirty="0"/>
              <a:t>Higher retention rates</a:t>
            </a:r>
            <a:endParaRPr sz="2400" dirty="0"/>
          </a:p>
          <a:p>
            <a:pPr marL="457200" lvl="0" indent="-349313" algn="l" rtl="0">
              <a:lnSpc>
                <a:spcPct val="115000"/>
              </a:lnSpc>
              <a:spcBef>
                <a:spcPts val="1000"/>
              </a:spcBef>
              <a:spcAft>
                <a:spcPts val="0"/>
              </a:spcAft>
              <a:buSzPts val="1900"/>
              <a:buChar char="•"/>
            </a:pPr>
            <a:r>
              <a:rPr lang="en-US" sz="2400" dirty="0"/>
              <a:t>Closer alignment with your course objectives</a:t>
            </a:r>
            <a:endParaRPr sz="2400" dirty="0"/>
          </a:p>
          <a:p>
            <a:pPr marL="457200" lvl="0" indent="-349313" algn="l" rtl="0">
              <a:lnSpc>
                <a:spcPct val="115000"/>
              </a:lnSpc>
              <a:spcBef>
                <a:spcPts val="1000"/>
              </a:spcBef>
              <a:spcAft>
                <a:spcPts val="0"/>
              </a:spcAft>
              <a:buSzPts val="1900"/>
              <a:buChar char="•"/>
            </a:pPr>
            <a:r>
              <a:rPr lang="en-US" sz="2400" dirty="0"/>
              <a:t>More flexibility in how you teach</a:t>
            </a:r>
            <a:endParaRPr sz="2400" dirty="0"/>
          </a:p>
          <a:p>
            <a:pPr marL="457200" lvl="0" indent="-349313" algn="l" rtl="0">
              <a:lnSpc>
                <a:spcPct val="115000"/>
              </a:lnSpc>
              <a:spcBef>
                <a:spcPts val="1000"/>
              </a:spcBef>
              <a:spcAft>
                <a:spcPts val="1000"/>
              </a:spcAft>
              <a:buSzPts val="1900"/>
              <a:buChar char="•"/>
            </a:pPr>
            <a:r>
              <a:rPr lang="en-US" sz="2400" dirty="0"/>
              <a:t>More up-to-date content</a:t>
            </a:r>
            <a:endParaRPr sz="1900" dirty="0">
              <a:latin typeface="Montserrat"/>
              <a:ea typeface="Montserrat"/>
              <a:cs typeface="Montserrat"/>
              <a:sym typeface="Montserrat"/>
            </a:endParaRPr>
          </a:p>
        </p:txBody>
      </p:sp>
      <p:pic>
        <p:nvPicPr>
          <p:cNvPr id="3" name="Audio 2">
            <a:hlinkClick r:id="" action="ppaction://media"/>
            <a:extLst>
              <a:ext uri="{FF2B5EF4-FFF2-40B4-BE49-F238E27FC236}">
                <a16:creationId xmlns:a16="http://schemas.microsoft.com/office/drawing/2014/main" id="{8B6C0BA0-A4A0-D805-46DC-06932A19E4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1268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f22ef068bf_0_5"/>
          <p:cNvSpPr txBox="1">
            <a:spLocks noGrp="1"/>
          </p:cNvSpPr>
          <p:nvPr>
            <p:ph type="title"/>
          </p:nvPr>
        </p:nvSpPr>
        <p:spPr>
          <a:xfrm>
            <a:off x="2625437" y="324069"/>
            <a:ext cx="3622964" cy="791221"/>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07692"/>
              <a:buNone/>
            </a:pPr>
            <a:r>
              <a:rPr lang="en-US" sz="3200" b="1" dirty="0"/>
              <a:t>How?</a:t>
            </a:r>
            <a:endParaRPr sz="3200" b="1" dirty="0"/>
          </a:p>
        </p:txBody>
      </p:sp>
      <p:sp>
        <p:nvSpPr>
          <p:cNvPr id="137" name="Google Shape;137;g1f22ef068bf_0_5"/>
          <p:cNvSpPr txBox="1">
            <a:spLocks noGrp="1"/>
          </p:cNvSpPr>
          <p:nvPr>
            <p:ph type="body" idx="1"/>
          </p:nvPr>
        </p:nvSpPr>
        <p:spPr>
          <a:xfrm>
            <a:off x="867995" y="1208986"/>
            <a:ext cx="7943496" cy="3356086"/>
          </a:xfrm>
          <a:prstGeom prst="rect">
            <a:avLst/>
          </a:prstGeom>
          <a:noFill/>
          <a:ln>
            <a:noFill/>
          </a:ln>
        </p:spPr>
        <p:txBody>
          <a:bodyPr spcFirstLastPara="1" wrap="square" lIns="91425" tIns="91425" rIns="91425" bIns="91425" anchor="t" anchorCtr="0">
            <a:normAutofit/>
          </a:bodyPr>
          <a:lstStyle/>
          <a:p>
            <a:pPr marL="457200" marR="0" lvl="0" indent="-340295" algn="l" rtl="0">
              <a:lnSpc>
                <a:spcPct val="115000"/>
              </a:lnSpc>
              <a:spcBef>
                <a:spcPts val="600"/>
              </a:spcBef>
              <a:spcAft>
                <a:spcPts val="0"/>
              </a:spcAft>
              <a:buSzPct val="100000"/>
              <a:buChar char="•"/>
            </a:pPr>
            <a:r>
              <a:rPr lang="en-US" b="1" dirty="0"/>
              <a:t>Access.</a:t>
            </a:r>
            <a:r>
              <a:rPr lang="en-US" dirty="0"/>
              <a:t> All students can access OER used in their courses, not just those with the means to purchase.</a:t>
            </a:r>
            <a:endParaRPr dirty="0"/>
          </a:p>
          <a:p>
            <a:pPr marL="457200" marR="0" lvl="0" indent="-340295" algn="l" rtl="0">
              <a:lnSpc>
                <a:spcPct val="115000"/>
              </a:lnSpc>
              <a:spcBef>
                <a:spcPts val="1000"/>
              </a:spcBef>
              <a:spcAft>
                <a:spcPts val="0"/>
              </a:spcAft>
              <a:buSzPct val="100000"/>
              <a:buChar char="•"/>
            </a:pPr>
            <a:r>
              <a:rPr lang="en-US" b="1" dirty="0"/>
              <a:t>Fit.</a:t>
            </a:r>
            <a:r>
              <a:rPr lang="en-US" dirty="0"/>
              <a:t> Open content can be adapted to better fit the teaching style and learning objectives of your course. Multiple modalities!</a:t>
            </a:r>
            <a:endParaRPr dirty="0"/>
          </a:p>
          <a:p>
            <a:pPr marL="457200" marR="0" lvl="0" indent="-340295" algn="l" rtl="0">
              <a:lnSpc>
                <a:spcPct val="115000"/>
              </a:lnSpc>
              <a:spcBef>
                <a:spcPts val="1000"/>
              </a:spcBef>
              <a:spcAft>
                <a:spcPts val="0"/>
              </a:spcAft>
              <a:buSzPct val="100000"/>
              <a:buChar char="•"/>
            </a:pPr>
            <a:r>
              <a:rPr lang="en-US" b="1" dirty="0"/>
              <a:t>Relevance.</a:t>
            </a:r>
            <a:r>
              <a:rPr lang="en-US" dirty="0"/>
              <a:t> OER can be revised as needed, not on a publisher’s timeframe </a:t>
            </a:r>
            <a:br>
              <a:rPr lang="en-US" dirty="0"/>
            </a:br>
            <a:r>
              <a:rPr lang="en-US" dirty="0"/>
              <a:t>(which may be more or less often than you’d like).</a:t>
            </a:r>
            <a:endParaRPr dirty="0"/>
          </a:p>
          <a:p>
            <a:pPr marL="457200" marR="0" lvl="0" indent="-340295" algn="l" rtl="0">
              <a:lnSpc>
                <a:spcPct val="115000"/>
              </a:lnSpc>
              <a:spcBef>
                <a:spcPts val="1000"/>
              </a:spcBef>
              <a:spcAft>
                <a:spcPts val="1000"/>
              </a:spcAft>
              <a:buSzPct val="100000"/>
              <a:buChar char="•"/>
            </a:pPr>
            <a:r>
              <a:rPr lang="en-US" b="1" dirty="0"/>
              <a:t>Accessibility.</a:t>
            </a:r>
            <a:r>
              <a:rPr lang="en-US" dirty="0"/>
              <a:t> OER can be adapted to meet accessibility standards if it </a:t>
            </a:r>
            <a:br>
              <a:rPr lang="en-US" dirty="0"/>
            </a:br>
            <a:r>
              <a:rPr lang="en-US" dirty="0"/>
              <a:t>doesn’t already.</a:t>
            </a:r>
            <a:endParaRPr sz="2000" dirty="0">
              <a:solidFill>
                <a:schemeClr val="dk1"/>
              </a:solidFill>
            </a:endParaRPr>
          </a:p>
        </p:txBody>
      </p:sp>
      <p:pic>
        <p:nvPicPr>
          <p:cNvPr id="3" name="Audio 2">
            <a:hlinkClick r:id="" action="ppaction://media"/>
            <a:extLst>
              <a:ext uri="{FF2B5EF4-FFF2-40B4-BE49-F238E27FC236}">
                <a16:creationId xmlns:a16="http://schemas.microsoft.com/office/drawing/2014/main" id="{0DBCFB8E-A0ED-5039-F44C-1C8752455C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674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f2758f9297_1_219"/>
          <p:cNvSpPr txBox="1">
            <a:spLocks noGrp="1"/>
          </p:cNvSpPr>
          <p:nvPr>
            <p:ph type="title"/>
          </p:nvPr>
        </p:nvSpPr>
        <p:spPr>
          <a:xfrm>
            <a:off x="1297486" y="330998"/>
            <a:ext cx="6897478" cy="71502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07692"/>
              <a:buNone/>
            </a:pPr>
            <a:r>
              <a:rPr lang="en-US" sz="2800" b="1" dirty="0"/>
              <a:t>How is this good for colleges?</a:t>
            </a:r>
            <a:endParaRPr sz="2800" b="1" dirty="0"/>
          </a:p>
        </p:txBody>
      </p:sp>
      <p:sp>
        <p:nvSpPr>
          <p:cNvPr id="143" name="Google Shape;143;g1f2758f9297_1_219"/>
          <p:cNvSpPr txBox="1">
            <a:spLocks noGrp="1"/>
          </p:cNvSpPr>
          <p:nvPr>
            <p:ph type="body" idx="1"/>
          </p:nvPr>
        </p:nvSpPr>
        <p:spPr>
          <a:xfrm>
            <a:off x="847213" y="1250550"/>
            <a:ext cx="7688700" cy="3189832"/>
          </a:xfrm>
          <a:prstGeom prst="rect">
            <a:avLst/>
          </a:prstGeom>
          <a:noFill/>
          <a:ln>
            <a:noFill/>
          </a:ln>
        </p:spPr>
        <p:txBody>
          <a:bodyPr spcFirstLastPara="1" wrap="square" lIns="91425" tIns="91425" rIns="91425" bIns="91425" anchor="t" anchorCtr="0">
            <a:normAutofit/>
          </a:bodyPr>
          <a:lstStyle/>
          <a:p>
            <a:pPr marL="457200" marR="0" lvl="0" indent="-349313" algn="l" rtl="0">
              <a:lnSpc>
                <a:spcPct val="115000"/>
              </a:lnSpc>
              <a:spcBef>
                <a:spcPts val="600"/>
              </a:spcBef>
              <a:spcAft>
                <a:spcPts val="0"/>
              </a:spcAft>
              <a:buSzPts val="1900"/>
              <a:buChar char="•"/>
            </a:pPr>
            <a:r>
              <a:rPr lang="en-US" sz="1900" dirty="0"/>
              <a:t>Providing free course materials can help current students continue in their degree path, take more courses, and progress to graduation.</a:t>
            </a:r>
            <a:endParaRPr sz="1900" dirty="0"/>
          </a:p>
          <a:p>
            <a:pPr marL="457200" marR="0" lvl="0" indent="-349313" algn="l" rtl="0">
              <a:lnSpc>
                <a:spcPct val="115000"/>
              </a:lnSpc>
              <a:spcBef>
                <a:spcPts val="1000"/>
              </a:spcBef>
              <a:spcAft>
                <a:spcPts val="0"/>
              </a:spcAft>
              <a:buSzPts val="1900"/>
              <a:buChar char="•"/>
            </a:pPr>
            <a:r>
              <a:rPr lang="en-US" sz="1900" dirty="0"/>
              <a:t>Showcasing OER created at or adapted for use at an institution can help build interest in your school’s curriculum among potential future students and parents.</a:t>
            </a:r>
          </a:p>
          <a:p>
            <a:pPr marL="457200" marR="0" lvl="0" indent="-349313" algn="l" rtl="0">
              <a:lnSpc>
                <a:spcPct val="115000"/>
              </a:lnSpc>
              <a:spcBef>
                <a:spcPts val="1000"/>
              </a:spcBef>
              <a:spcAft>
                <a:spcPts val="0"/>
              </a:spcAft>
              <a:buSzPts val="1900"/>
              <a:buChar char="•"/>
            </a:pPr>
            <a:r>
              <a:rPr lang="en-US" sz="1900" dirty="0">
                <a:solidFill>
                  <a:schemeClr val="dk1"/>
                </a:solidFill>
              </a:rPr>
              <a:t>It can also showcase the capacity and expertise of your institution’s faculty in both content and pedagogy. </a:t>
            </a:r>
            <a:endParaRPr sz="1700" dirty="0">
              <a:solidFill>
                <a:schemeClr val="dk1"/>
              </a:solidFill>
            </a:endParaRPr>
          </a:p>
          <a:p>
            <a:pPr marL="0" lvl="0" indent="0" algn="l" rtl="0">
              <a:lnSpc>
                <a:spcPct val="115000"/>
              </a:lnSpc>
              <a:spcBef>
                <a:spcPts val="1200"/>
              </a:spcBef>
              <a:spcAft>
                <a:spcPts val="1200"/>
              </a:spcAft>
              <a:buSzPts val="1300"/>
              <a:buNone/>
            </a:pPr>
            <a:endParaRPr sz="1700" dirty="0">
              <a:solidFill>
                <a:schemeClr val="dk1"/>
              </a:solidFill>
            </a:endParaRPr>
          </a:p>
        </p:txBody>
      </p:sp>
      <p:pic>
        <p:nvPicPr>
          <p:cNvPr id="3" name="Audio 2">
            <a:hlinkClick r:id="" action="ppaction://media"/>
            <a:extLst>
              <a:ext uri="{FF2B5EF4-FFF2-40B4-BE49-F238E27FC236}">
                <a16:creationId xmlns:a16="http://schemas.microsoft.com/office/drawing/2014/main" id="{99E08D60-B1B5-49FE-C3FB-6B0B814B24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674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f2758f9297_1_224"/>
          <p:cNvSpPr txBox="1">
            <a:spLocks noGrp="1"/>
          </p:cNvSpPr>
          <p:nvPr>
            <p:ph type="title"/>
          </p:nvPr>
        </p:nvSpPr>
        <p:spPr>
          <a:xfrm>
            <a:off x="1359998" y="407198"/>
            <a:ext cx="6424003" cy="750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07692"/>
              <a:buNone/>
            </a:pPr>
            <a:r>
              <a:rPr lang="en-US" sz="2800" b="1" dirty="0"/>
              <a:t>How is this good for authors?</a:t>
            </a:r>
            <a:endParaRPr sz="2800" b="1" dirty="0"/>
          </a:p>
        </p:txBody>
      </p:sp>
      <p:sp>
        <p:nvSpPr>
          <p:cNvPr id="149" name="Google Shape;149;g1f2758f9297_1_224"/>
          <p:cNvSpPr txBox="1">
            <a:spLocks noGrp="1"/>
          </p:cNvSpPr>
          <p:nvPr>
            <p:ph type="body" idx="1"/>
          </p:nvPr>
        </p:nvSpPr>
        <p:spPr>
          <a:xfrm>
            <a:off x="1055032" y="1465296"/>
            <a:ext cx="7688700" cy="2788050"/>
          </a:xfrm>
          <a:prstGeom prst="rect">
            <a:avLst/>
          </a:prstGeom>
          <a:noFill/>
          <a:ln>
            <a:noFill/>
          </a:ln>
        </p:spPr>
        <p:txBody>
          <a:bodyPr spcFirstLastPara="1" wrap="square" lIns="91425" tIns="91425" rIns="91425" bIns="91425" anchor="t" anchorCtr="0">
            <a:normAutofit fontScale="92500"/>
          </a:bodyPr>
          <a:lstStyle/>
          <a:p>
            <a:pPr marL="457200" marR="0" lvl="0" indent="-349313" algn="l" rtl="0">
              <a:lnSpc>
                <a:spcPct val="115000"/>
              </a:lnSpc>
              <a:spcBef>
                <a:spcPts val="600"/>
              </a:spcBef>
              <a:spcAft>
                <a:spcPts val="0"/>
              </a:spcAft>
              <a:buSzPts val="1900"/>
              <a:buChar char="•"/>
            </a:pPr>
            <a:r>
              <a:rPr lang="en-US" dirty="0"/>
              <a:t>Unlike commercial publishing, OER authors retain copyright over their work. </a:t>
            </a:r>
            <a:endParaRPr dirty="0"/>
          </a:p>
          <a:p>
            <a:pPr marL="457200" marR="0" lvl="0" indent="-349313" algn="l" rtl="0">
              <a:lnSpc>
                <a:spcPct val="115000"/>
              </a:lnSpc>
              <a:spcBef>
                <a:spcPts val="1000"/>
              </a:spcBef>
              <a:spcAft>
                <a:spcPts val="0"/>
              </a:spcAft>
              <a:buSzPts val="1900"/>
              <a:buChar char="•"/>
            </a:pPr>
            <a:r>
              <a:rPr lang="en-US" dirty="0"/>
              <a:t>Going open widens the reach of a work to a global audience, for greater impact. This helps showcase an author’s expertise as an instructor and an expert in their field. </a:t>
            </a:r>
            <a:endParaRPr dirty="0"/>
          </a:p>
          <a:p>
            <a:pPr marL="457200" marR="0" lvl="0" indent="-349313" algn="l" rtl="0">
              <a:lnSpc>
                <a:spcPct val="115000"/>
              </a:lnSpc>
              <a:spcBef>
                <a:spcPts val="1000"/>
              </a:spcBef>
              <a:spcAft>
                <a:spcPts val="1000"/>
              </a:spcAft>
              <a:buSzPts val="1900"/>
              <a:buChar char="•"/>
            </a:pPr>
            <a:r>
              <a:rPr lang="en-US" dirty="0"/>
              <a:t>The adaptation and production of OER, and/or innovation in the classroom thanks to OER, can be leveraged in tenure &amp; promotion discussions (</a:t>
            </a:r>
            <a:r>
              <a:rPr lang="en-US" dirty="0">
                <a:solidFill>
                  <a:schemeClr val="hlink"/>
                </a:solidFill>
                <a:uFill>
                  <a:noFill/>
                </a:uFill>
                <a:hlinkClick r:id="rId5"/>
              </a:rPr>
              <a:t>oept.pubpub.org</a:t>
            </a:r>
            <a:r>
              <a:rPr lang="en-US" dirty="0"/>
              <a:t>).</a:t>
            </a:r>
            <a:endParaRPr sz="1600" dirty="0">
              <a:solidFill>
                <a:schemeClr val="dk1"/>
              </a:solidFill>
            </a:endParaRPr>
          </a:p>
        </p:txBody>
      </p:sp>
      <p:pic>
        <p:nvPicPr>
          <p:cNvPr id="3" name="Audio 2">
            <a:hlinkClick r:id="" action="ppaction://media"/>
            <a:extLst>
              <a:ext uri="{FF2B5EF4-FFF2-40B4-BE49-F238E27FC236}">
                <a16:creationId xmlns:a16="http://schemas.microsoft.com/office/drawing/2014/main" id="{006239E2-8C6A-1A1B-B89D-4F1F1517C26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p:transition advTm="614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1e00ea37689_0_6"/>
          <p:cNvSpPr txBox="1">
            <a:spLocks noGrp="1"/>
          </p:cNvSpPr>
          <p:nvPr>
            <p:ph type="title"/>
          </p:nvPr>
        </p:nvSpPr>
        <p:spPr>
          <a:xfrm>
            <a:off x="561711" y="261724"/>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t>Impact in Louisiana of OER Use</a:t>
            </a:r>
            <a:endParaRPr sz="2000" b="1" dirty="0"/>
          </a:p>
        </p:txBody>
      </p:sp>
      <p:pic>
        <p:nvPicPr>
          <p:cNvPr id="156" name="Google Shape;156;g1e00ea37689_0_6" descr="This is an image which shows the impact of OER in the State of Louisiana. It features a total student savings of $31.2 million dollars. The number of students impacted is 310,002. It also contains color-coded data visualizations. One is student savings by institution. The other is student savings by academic year."/>
          <p:cNvPicPr preferRelativeResize="0"/>
          <p:nvPr/>
        </p:nvPicPr>
        <p:blipFill>
          <a:blip r:embed="rId5">
            <a:alphaModFix/>
          </a:blip>
          <a:stretch>
            <a:fillRect/>
          </a:stretch>
        </p:blipFill>
        <p:spPr>
          <a:xfrm>
            <a:off x="1413137" y="916419"/>
            <a:ext cx="7065875" cy="3707700"/>
          </a:xfrm>
          <a:prstGeom prst="rect">
            <a:avLst/>
          </a:prstGeom>
          <a:noFill/>
          <a:ln>
            <a:noFill/>
          </a:ln>
        </p:spPr>
      </p:pic>
      <p:pic>
        <p:nvPicPr>
          <p:cNvPr id="3" name="Audio 2">
            <a:hlinkClick r:id="" action="ppaction://media"/>
            <a:extLst>
              <a:ext uri="{FF2B5EF4-FFF2-40B4-BE49-F238E27FC236}">
                <a16:creationId xmlns:a16="http://schemas.microsoft.com/office/drawing/2014/main" id="{DBAE3BFD-4E8F-EFD1-557F-254E4D27DF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p:transition advTm="430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0E33-6981-69D6-82FA-8D9F0D8917FE}"/>
              </a:ext>
            </a:extLst>
          </p:cNvPr>
          <p:cNvSpPr>
            <a:spLocks noGrp="1"/>
          </p:cNvSpPr>
          <p:nvPr>
            <p:ph type="title"/>
          </p:nvPr>
        </p:nvSpPr>
        <p:spPr>
          <a:xfrm>
            <a:off x="783217" y="2091378"/>
            <a:ext cx="7688400" cy="1518600"/>
          </a:xfrm>
        </p:spPr>
        <p:txBody>
          <a:bodyPr>
            <a:normAutofit/>
          </a:bodyPr>
          <a:lstStyle/>
          <a:p>
            <a:pPr algn="ctr"/>
            <a:r>
              <a:rPr lang="en-US" sz="6000" dirty="0">
                <a:solidFill>
                  <a:schemeClr val="accent1">
                    <a:lumMod val="40000"/>
                    <a:lumOff val="60000"/>
                  </a:schemeClr>
                </a:solidFill>
              </a:rPr>
              <a:t>Cons</a:t>
            </a:r>
            <a:r>
              <a:rPr lang="en-US" sz="6000" dirty="0"/>
              <a:t> of OER </a:t>
            </a:r>
          </a:p>
        </p:txBody>
      </p:sp>
      <p:pic>
        <p:nvPicPr>
          <p:cNvPr id="4" name="Audio 3">
            <a:hlinkClick r:id="" action="ppaction://media"/>
            <a:extLst>
              <a:ext uri="{FF2B5EF4-FFF2-40B4-BE49-F238E27FC236}">
                <a16:creationId xmlns:a16="http://schemas.microsoft.com/office/drawing/2014/main" id="{51FB1242-8C65-3309-EF9E-950E930D61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65068937"/>
      </p:ext>
    </p:extLst>
  </p:cSld>
  <p:clrMapOvr>
    <a:masterClrMapping/>
  </p:clrMapOvr>
  <p:transition advTm="85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5920-3E9E-AE63-E608-A40E37A82B2A}"/>
              </a:ext>
            </a:extLst>
          </p:cNvPr>
          <p:cNvSpPr>
            <a:spLocks noGrp="1"/>
          </p:cNvSpPr>
          <p:nvPr>
            <p:ph type="title"/>
          </p:nvPr>
        </p:nvSpPr>
        <p:spPr>
          <a:xfrm>
            <a:off x="981616" y="429491"/>
            <a:ext cx="7514035" cy="768928"/>
          </a:xfrm>
        </p:spPr>
        <p:txBody>
          <a:bodyPr>
            <a:normAutofit/>
          </a:bodyPr>
          <a:lstStyle/>
          <a:p>
            <a:r>
              <a:rPr lang="en-US" sz="3600" dirty="0"/>
              <a:t>Fuller Attribution of Adaptation </a:t>
            </a:r>
          </a:p>
        </p:txBody>
      </p:sp>
      <p:sp>
        <p:nvSpPr>
          <p:cNvPr id="4" name="Content Placeholder 3">
            <a:extLst>
              <a:ext uri="{FF2B5EF4-FFF2-40B4-BE49-F238E27FC236}">
                <a16:creationId xmlns:a16="http://schemas.microsoft.com/office/drawing/2014/main" id="{BFFAFC81-B141-BC4A-AEA1-B7F603DB8973}"/>
              </a:ext>
            </a:extLst>
          </p:cNvPr>
          <p:cNvSpPr txBox="1">
            <a:spLocks noGrp="1"/>
          </p:cNvSpPr>
          <p:nvPr>
            <p:ph idx="1"/>
          </p:nvPr>
        </p:nvSpPr>
        <p:spPr>
          <a:xfrm>
            <a:off x="1066800" y="1334669"/>
            <a:ext cx="7764463" cy="3656386"/>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US" sz="1400" dirty="0">
                <a:latin typeface="+mj-lt"/>
                <a:ea typeface="Roboto"/>
                <a:cs typeface="Roboto"/>
                <a:sym typeface="Roboto"/>
              </a:rPr>
              <a:t>This presentation is an adaptation of “</a:t>
            </a:r>
            <a:r>
              <a:rPr lang="en-US" sz="1400" u="sng" dirty="0">
                <a:latin typeface="+mj-lt"/>
                <a:ea typeface="Roboto"/>
                <a:cs typeface="Roboto"/>
                <a:sym typeface="Roboto"/>
                <a:hlinkClick r:id="rId4">
                  <a:extLst>
                    <a:ext uri="{A12FA001-AC4F-418D-AE19-62706E023703}">
                      <ahyp:hlinkClr xmlns:ahyp="http://schemas.microsoft.com/office/drawing/2018/hyperlinkcolor" val="tx"/>
                    </a:ext>
                  </a:extLst>
                </a:hlinkClick>
              </a:rPr>
              <a:t>OER 101</a:t>
            </a:r>
            <a:r>
              <a:rPr lang="en-US" sz="1400" dirty="0">
                <a:latin typeface="+mj-lt"/>
                <a:ea typeface="Roboto"/>
                <a:cs typeface="Roboto"/>
                <a:sym typeface="Roboto"/>
              </a:rPr>
              <a:t>” by Abbey Elder, licensed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r>
              <a:rPr lang="en-US" sz="1400" dirty="0">
                <a:latin typeface="+mj-lt"/>
                <a:ea typeface="Roboto"/>
                <a:cs typeface="Roboto"/>
                <a:sym typeface="Roboto"/>
              </a:rPr>
              <a:t>, which itself  is adapted from: </a:t>
            </a:r>
          </a:p>
          <a:p>
            <a:pPr marL="0" lvl="0" indent="0" algn="l" rtl="0">
              <a:lnSpc>
                <a:spcPct val="100000"/>
              </a:lnSpc>
              <a:spcBef>
                <a:spcPts val="0"/>
              </a:spcBef>
              <a:spcAft>
                <a:spcPts val="0"/>
              </a:spcAft>
              <a:buClr>
                <a:schemeClr val="dk1"/>
              </a:buClr>
              <a:buSzPts val="1100"/>
              <a:buFont typeface="Arial"/>
              <a:buNone/>
            </a:pP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a:t>
            </a:r>
            <a:r>
              <a:rPr lang="en-US" sz="1400" u="sng" dirty="0">
                <a:latin typeface="+mj-lt"/>
                <a:ea typeface="Roboto"/>
                <a:cs typeface="Roboto"/>
                <a:sym typeface="Roboto"/>
                <a:hlinkClick r:id="rId6">
                  <a:extLst>
                    <a:ext uri="{A12FA001-AC4F-418D-AE19-62706E023703}">
                      <ahyp:hlinkClr xmlns:ahyp="http://schemas.microsoft.com/office/drawing/2018/hyperlinkcolor" val="tx"/>
                    </a:ext>
                  </a:extLst>
                </a:hlinkClick>
              </a:rPr>
              <a:t>Getting Started with Open Educational Resources</a:t>
            </a:r>
            <a:r>
              <a:rPr lang="en-US" sz="1400" dirty="0">
                <a:latin typeface="+mj-lt"/>
                <a:ea typeface="Roboto"/>
                <a:cs typeface="Roboto"/>
                <a:sym typeface="Roboto"/>
              </a:rPr>
              <a:t>” by Abbey Elder, licensed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a:t>
            </a:r>
            <a:r>
              <a:rPr lang="en-US" sz="1400" u="sng" dirty="0">
                <a:latin typeface="+mj-lt"/>
                <a:ea typeface="Roboto"/>
                <a:cs typeface="Roboto"/>
                <a:sym typeface="Roboto"/>
                <a:hlinkClick r:id="rId7">
                  <a:extLst>
                    <a:ext uri="{A12FA001-AC4F-418D-AE19-62706E023703}">
                      <ahyp:hlinkClr xmlns:ahyp="http://schemas.microsoft.com/office/drawing/2018/hyperlinkcolor" val="tx"/>
                    </a:ext>
                  </a:extLst>
                </a:hlinkClick>
              </a:rPr>
              <a:t>OTN Training Slides</a:t>
            </a:r>
            <a:r>
              <a:rPr lang="en-US" sz="1400" dirty="0">
                <a:latin typeface="+mj-lt"/>
                <a:ea typeface="Roboto"/>
                <a:cs typeface="Roboto"/>
                <a:sym typeface="Roboto"/>
              </a:rPr>
              <a:t>” by David Ernst, available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r>
              <a:rPr lang="en-US" sz="1400" u="sng" dirty="0">
                <a:latin typeface="+mj-lt"/>
                <a:ea typeface="Roboto"/>
                <a:cs typeface="Roboto"/>
                <a:sym typeface="Roboto"/>
              </a:rPr>
              <a:t>, </a:t>
            </a: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a:t>
            </a:r>
            <a:r>
              <a:rPr lang="en-US" sz="1400" u="sng" dirty="0">
                <a:latin typeface="+mj-lt"/>
                <a:ea typeface="Roboto"/>
                <a:cs typeface="Roboto"/>
                <a:sym typeface="Roboto"/>
                <a:hlinkClick r:id="rId8">
                  <a:extLst>
                    <a:ext uri="{A12FA001-AC4F-418D-AE19-62706E023703}">
                      <ahyp:hlinkClr xmlns:ahyp="http://schemas.microsoft.com/office/drawing/2018/hyperlinkcolor" val="tx"/>
                    </a:ext>
                  </a:extLst>
                </a:hlinkClick>
              </a:rPr>
              <a:t>OER Basics</a:t>
            </a:r>
            <a:r>
              <a:rPr lang="en-US" sz="1400" dirty="0">
                <a:latin typeface="+mj-lt"/>
                <a:ea typeface="Roboto"/>
                <a:cs typeface="Roboto"/>
                <a:sym typeface="Roboto"/>
              </a:rPr>
              <a:t>” by Kelsey Smith, available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r>
              <a:rPr lang="en-US" sz="1400" u="sng" dirty="0">
                <a:latin typeface="+mj-lt"/>
                <a:ea typeface="Roboto"/>
                <a:cs typeface="Roboto"/>
                <a:sym typeface="Roboto"/>
              </a:rPr>
              <a:t>, </a:t>
            </a:r>
            <a:r>
              <a:rPr lang="en-US" sz="1400" u="none" dirty="0">
                <a:latin typeface="+mj-lt"/>
                <a:ea typeface="Roboto"/>
                <a:cs typeface="Roboto"/>
                <a:sym typeface="Roboto"/>
              </a:rPr>
              <a:t>and </a:t>
            </a: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u="none" dirty="0">
                <a:latin typeface="+mj-lt"/>
                <a:ea typeface="Roboto"/>
                <a:cs typeface="Roboto"/>
                <a:sym typeface="Roboto"/>
              </a:rPr>
              <a:t>“</a:t>
            </a:r>
            <a:r>
              <a:rPr lang="en-US" sz="1400" u="sng" dirty="0">
                <a:latin typeface="+mj-lt"/>
                <a:ea typeface="Roboto"/>
                <a:cs typeface="Roboto"/>
                <a:sym typeface="Roboto"/>
                <a:hlinkClick r:id="rId9">
                  <a:extLst>
                    <a:ext uri="{A12FA001-AC4F-418D-AE19-62706E023703}">
                      <ahyp:hlinkClr xmlns:ahyp="http://schemas.microsoft.com/office/drawing/2018/hyperlinkcolor" val="tx"/>
                    </a:ext>
                  </a:extLst>
                </a:hlinkClick>
              </a:rPr>
              <a:t>Finding and Evaluating OER</a:t>
            </a:r>
            <a:r>
              <a:rPr lang="en-US" sz="1400" dirty="0">
                <a:latin typeface="+mj-lt"/>
                <a:ea typeface="Roboto"/>
                <a:cs typeface="Roboto"/>
                <a:sym typeface="Roboto"/>
              </a:rPr>
              <a:t>” by </a:t>
            </a:r>
            <a:r>
              <a:rPr lang="en-US" sz="1400" dirty="0" err="1">
                <a:latin typeface="+mj-lt"/>
                <a:ea typeface="Roboto"/>
                <a:cs typeface="Roboto"/>
                <a:sym typeface="Roboto"/>
              </a:rPr>
              <a:t>Mahrya</a:t>
            </a:r>
            <a:r>
              <a:rPr lang="en-US" sz="1400" dirty="0">
                <a:latin typeface="+mj-lt"/>
                <a:ea typeface="Roboto"/>
                <a:cs typeface="Roboto"/>
                <a:sym typeface="Roboto"/>
              </a:rPr>
              <a:t> Burnett and Abbey Elder, also available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endParaRPr lang="en-US" sz="1400" dirty="0">
              <a:latin typeface="+mj-lt"/>
              <a:ea typeface="Roboto"/>
              <a:cs typeface="Roboto"/>
              <a:sym typeface="Roboto"/>
            </a:endParaRPr>
          </a:p>
          <a:p>
            <a:pPr marL="45720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 </a:t>
            </a:r>
            <a:r>
              <a:rPr lang="en-US" sz="1400" i="1" u="sng" dirty="0">
                <a:latin typeface="+mj-lt"/>
                <a:ea typeface="Roboto"/>
                <a:cs typeface="Roboto"/>
                <a:sym typeface="Roboto"/>
                <a:hlinkClick r:id="rId10">
                  <a:extLst>
                    <a:ext uri="{A12FA001-AC4F-418D-AE19-62706E023703}">
                      <ahyp:hlinkClr xmlns:ahyp="http://schemas.microsoft.com/office/drawing/2018/hyperlinkcolor" val="tx"/>
                    </a:ext>
                  </a:extLst>
                </a:hlinkClick>
              </a:rPr>
              <a:t>KPU Open Pedagogy Workshop</a:t>
            </a:r>
            <a:r>
              <a:rPr lang="en-US" sz="1400" u="sng" dirty="0">
                <a:latin typeface="+mj-lt"/>
                <a:ea typeface="Roboto"/>
                <a:cs typeface="Roboto"/>
                <a:sym typeface="Roboto"/>
                <a:hlinkClick r:id="rId10">
                  <a:extLst>
                    <a:ext uri="{A12FA001-AC4F-418D-AE19-62706E023703}">
                      <ahyp:hlinkClr xmlns:ahyp="http://schemas.microsoft.com/office/drawing/2018/hyperlinkcolor" val="tx"/>
                    </a:ext>
                  </a:extLst>
                </a:hlinkClick>
              </a:rPr>
              <a:t> </a:t>
            </a:r>
            <a:r>
              <a:rPr lang="en-US" sz="1400" dirty="0">
                <a:latin typeface="+mj-lt"/>
                <a:ea typeface="Roboto"/>
                <a:cs typeface="Roboto"/>
                <a:sym typeface="Roboto"/>
              </a:rPr>
              <a:t>by Arthur Gill Green and Jennifer </a:t>
            </a:r>
            <a:r>
              <a:rPr lang="en-US" sz="1400" dirty="0" err="1">
                <a:latin typeface="+mj-lt"/>
                <a:ea typeface="Roboto"/>
                <a:cs typeface="Roboto"/>
                <a:sym typeface="Roboto"/>
              </a:rPr>
              <a:t>Kirkey</a:t>
            </a:r>
            <a:r>
              <a:rPr lang="en-US" sz="1400" dirty="0">
                <a:latin typeface="+mj-lt"/>
                <a:ea typeface="Roboto"/>
                <a:cs typeface="Roboto"/>
                <a:sym typeface="Roboto"/>
              </a:rPr>
              <a:t>, available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license</a:t>
            </a:r>
            <a:r>
              <a:rPr lang="en-US" sz="1400" dirty="0">
                <a:latin typeface="+mj-lt"/>
                <a:ea typeface="Roboto"/>
                <a:cs typeface="Roboto"/>
                <a:sym typeface="Roboto"/>
              </a:rPr>
              <a:t>.</a:t>
            </a:r>
          </a:p>
          <a:p>
            <a:pPr marL="457200" lvl="0" indent="-298450" algn="l" rtl="0">
              <a:lnSpc>
                <a:spcPct val="100000"/>
              </a:lnSpc>
              <a:spcBef>
                <a:spcPts val="0"/>
              </a:spcBef>
              <a:spcAft>
                <a:spcPts val="0"/>
              </a:spcAft>
              <a:buClr>
                <a:schemeClr val="tx1"/>
              </a:buClr>
              <a:buSzPts val="1100"/>
              <a:buFont typeface="Roboto"/>
              <a:buChar char="➢"/>
            </a:pPr>
            <a:r>
              <a:rPr lang="en-US" sz="1400" i="1" u="sng" dirty="0">
                <a:latin typeface="+mj-lt"/>
                <a:ea typeface="Roboto"/>
                <a:cs typeface="Roboto"/>
                <a:sym typeface="Roboto"/>
                <a:hlinkClick r:id="rId11">
                  <a:extLst>
                    <a:ext uri="{A12FA001-AC4F-418D-AE19-62706E023703}">
                      <ahyp:hlinkClr xmlns:ahyp="http://schemas.microsoft.com/office/drawing/2018/hyperlinkcolor" val="tx"/>
                    </a:ext>
                  </a:extLst>
                </a:hlinkClick>
              </a:rPr>
              <a:t>Using Web-Based Annotation to Enhance the Teaching &amp; Study of Literature</a:t>
            </a:r>
            <a:r>
              <a:rPr lang="en-US" sz="1400" dirty="0">
                <a:latin typeface="+mj-lt"/>
                <a:ea typeface="Roboto"/>
                <a:cs typeface="Roboto"/>
                <a:sym typeface="Roboto"/>
              </a:rPr>
              <a:t> by Jennifer Gipson and Steel Wagstaff, available under a </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license</a:t>
            </a:r>
            <a:r>
              <a:rPr lang="en-US" sz="1400" dirty="0">
                <a:latin typeface="+mj-lt"/>
                <a:ea typeface="Roboto"/>
                <a:cs typeface="Roboto"/>
                <a:sym typeface="Roboto"/>
              </a:rPr>
              <a:t>.</a:t>
            </a:r>
          </a:p>
          <a:p>
            <a:pPr marL="0" indent="0">
              <a:buNone/>
            </a:pPr>
            <a:endParaRPr lang="en-US" dirty="0"/>
          </a:p>
        </p:txBody>
      </p:sp>
      <p:pic>
        <p:nvPicPr>
          <p:cNvPr id="5" name="Audio 4">
            <a:hlinkClick r:id="" action="ppaction://media"/>
            <a:extLst>
              <a:ext uri="{FF2B5EF4-FFF2-40B4-BE49-F238E27FC236}">
                <a16:creationId xmlns:a16="http://schemas.microsoft.com/office/drawing/2014/main" id="{C8925C30-CD8F-9C5E-A7AC-ABE6DE51128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09536856"/>
      </p:ext>
    </p:extLst>
  </p:cSld>
  <p:clrMapOvr>
    <a:masterClrMapping/>
  </p:clrMapOvr>
  <p:transition advTm="178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3"/>
        <p:cNvGrpSpPr/>
        <p:nvPr/>
      </p:nvGrpSpPr>
      <p:grpSpPr>
        <a:xfrm>
          <a:off x="0" y="0"/>
          <a:ext cx="0" cy="0"/>
          <a:chOff x="0" y="0"/>
          <a:chExt cx="0" cy="0"/>
        </a:xfrm>
      </p:grpSpPr>
      <p:sp>
        <p:nvSpPr>
          <p:cNvPr id="184" name="Google Shape;184;gfd421f94f7_0_9"/>
          <p:cNvSpPr txBox="1">
            <a:spLocks noGrp="1"/>
          </p:cNvSpPr>
          <p:nvPr>
            <p:ph type="title"/>
          </p:nvPr>
        </p:nvSpPr>
        <p:spPr>
          <a:xfrm>
            <a:off x="1235140" y="621943"/>
            <a:ext cx="7688700" cy="53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2633" b="1" dirty="0"/>
              <a:t>Because OER are a relatively recent innovation… </a:t>
            </a:r>
            <a:endParaRPr sz="2633" b="1" dirty="0">
              <a:solidFill>
                <a:srgbClr val="000000"/>
              </a:solidFill>
            </a:endParaRPr>
          </a:p>
        </p:txBody>
      </p:sp>
      <p:sp>
        <p:nvSpPr>
          <p:cNvPr id="185" name="Google Shape;185;gfd421f94f7_0_9"/>
          <p:cNvSpPr txBox="1">
            <a:spLocks noGrp="1"/>
          </p:cNvSpPr>
          <p:nvPr>
            <p:ph type="body" idx="1"/>
          </p:nvPr>
        </p:nvSpPr>
        <p:spPr>
          <a:xfrm>
            <a:off x="1829842" y="1545325"/>
            <a:ext cx="5484315" cy="3033602"/>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SzPts val="1300"/>
              <a:buNone/>
            </a:pPr>
            <a:r>
              <a:rPr lang="en-US" sz="2100" dirty="0"/>
              <a:t>There may be variable availability of OER in:</a:t>
            </a:r>
            <a:endParaRPr sz="2100" dirty="0"/>
          </a:p>
          <a:p>
            <a:pPr marL="457200" lvl="0" indent="-361950" algn="l" rtl="0">
              <a:lnSpc>
                <a:spcPct val="150000"/>
              </a:lnSpc>
              <a:spcBef>
                <a:spcPts val="600"/>
              </a:spcBef>
              <a:spcAft>
                <a:spcPts val="0"/>
              </a:spcAft>
              <a:buSzPts val="2100"/>
              <a:buChar char="•"/>
            </a:pPr>
            <a:r>
              <a:rPr lang="en-US" sz="2100" dirty="0"/>
              <a:t>Your discipline</a:t>
            </a:r>
            <a:endParaRPr sz="2100" dirty="0"/>
          </a:p>
          <a:p>
            <a:pPr marL="457200" lvl="0" indent="-361950" algn="l" rtl="0">
              <a:lnSpc>
                <a:spcPct val="150000"/>
              </a:lnSpc>
              <a:spcBef>
                <a:spcPts val="0"/>
              </a:spcBef>
              <a:spcAft>
                <a:spcPts val="0"/>
              </a:spcAft>
              <a:buSzPts val="2100"/>
              <a:buChar char="•"/>
            </a:pPr>
            <a:r>
              <a:rPr lang="en-US" sz="2100" dirty="0"/>
              <a:t>The level(s) you teach</a:t>
            </a:r>
            <a:endParaRPr sz="2100" dirty="0"/>
          </a:p>
          <a:p>
            <a:pPr marL="457200" lvl="0" indent="-361950" algn="l" rtl="0">
              <a:lnSpc>
                <a:spcPct val="150000"/>
              </a:lnSpc>
              <a:spcBef>
                <a:spcPts val="0"/>
              </a:spcBef>
              <a:spcAft>
                <a:spcPts val="0"/>
              </a:spcAft>
              <a:buSzPts val="2100"/>
              <a:buChar char="•"/>
            </a:pPr>
            <a:r>
              <a:rPr lang="en-US" sz="2100" dirty="0"/>
              <a:t>The format(s) you prefer</a:t>
            </a:r>
            <a:endParaRPr sz="1500" dirty="0"/>
          </a:p>
        </p:txBody>
      </p:sp>
      <p:pic>
        <p:nvPicPr>
          <p:cNvPr id="3" name="Audio 2">
            <a:hlinkClick r:id="" action="ppaction://media"/>
            <a:extLst>
              <a:ext uri="{FF2B5EF4-FFF2-40B4-BE49-F238E27FC236}">
                <a16:creationId xmlns:a16="http://schemas.microsoft.com/office/drawing/2014/main" id="{7B2FA97F-1BC0-7DDD-E045-81F242E54E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604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9"/>
        <p:cNvGrpSpPr/>
        <p:nvPr/>
      </p:nvGrpSpPr>
      <p:grpSpPr>
        <a:xfrm>
          <a:off x="0" y="0"/>
          <a:ext cx="0" cy="0"/>
          <a:chOff x="0" y="0"/>
          <a:chExt cx="0" cy="0"/>
        </a:xfrm>
      </p:grpSpPr>
      <p:pic>
        <p:nvPicPr>
          <p:cNvPr id="190" name="Google Shape;190;gfd421f94f7_0_4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0"/>
            <a:ext cx="9144000" cy="5143500"/>
          </a:xfrm>
          <a:prstGeom prst="rect">
            <a:avLst/>
          </a:prstGeom>
          <a:noFill/>
          <a:ln>
            <a:noFill/>
          </a:ln>
        </p:spPr>
      </p:pic>
      <p:sp>
        <p:nvSpPr>
          <p:cNvPr id="191" name="Google Shape;191;gfd421f94f7_0_44"/>
          <p:cNvSpPr txBox="1">
            <a:spLocks noGrp="1"/>
          </p:cNvSpPr>
          <p:nvPr>
            <p:ph type="title" idx="4294967295"/>
          </p:nvPr>
        </p:nvSpPr>
        <p:spPr>
          <a:xfrm>
            <a:off x="430646" y="474230"/>
            <a:ext cx="8407400" cy="346075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SzPts val="3600"/>
              <a:buNone/>
            </a:pPr>
            <a:r>
              <a:rPr lang="en-US" sz="3933" b="0" dirty="0">
                <a:solidFill>
                  <a:schemeClr val="lt1"/>
                </a:solidFill>
              </a:rPr>
              <a:t>Most of these issues are</a:t>
            </a:r>
            <a:r>
              <a:rPr lang="en-US" sz="3933" dirty="0">
                <a:solidFill>
                  <a:schemeClr val="lt1"/>
                </a:solidFill>
              </a:rPr>
              <a:t> </a:t>
            </a:r>
            <a:br>
              <a:rPr lang="en-US" sz="3933" dirty="0">
                <a:solidFill>
                  <a:schemeClr val="lt1"/>
                </a:solidFill>
              </a:rPr>
            </a:br>
            <a:r>
              <a:rPr lang="en-US" sz="3933" dirty="0">
                <a:solidFill>
                  <a:schemeClr val="lt1"/>
                </a:solidFill>
              </a:rPr>
              <a:t>not inherent </a:t>
            </a:r>
            <a:r>
              <a:rPr lang="en-US" sz="3933" b="0" dirty="0">
                <a:solidFill>
                  <a:schemeClr val="lt1"/>
                </a:solidFill>
              </a:rPr>
              <a:t>to OER </a:t>
            </a:r>
            <a:br>
              <a:rPr lang="en-US" sz="3933" b="0" dirty="0">
                <a:solidFill>
                  <a:schemeClr val="lt1"/>
                </a:solidFill>
              </a:rPr>
            </a:br>
            <a:r>
              <a:rPr lang="en-US" sz="3933" b="0" dirty="0">
                <a:solidFill>
                  <a:schemeClr val="lt1"/>
                </a:solidFill>
              </a:rPr>
              <a:t>or</a:t>
            </a:r>
            <a:r>
              <a:rPr lang="en-US" sz="3933" dirty="0">
                <a:solidFill>
                  <a:schemeClr val="lt1"/>
                </a:solidFill>
              </a:rPr>
              <a:t> only</a:t>
            </a:r>
            <a:r>
              <a:rPr lang="en-US" sz="3933" b="0" dirty="0">
                <a:solidFill>
                  <a:schemeClr val="lt1"/>
                </a:solidFill>
              </a:rPr>
              <a:t> found in these materials.</a:t>
            </a:r>
            <a:endParaRPr sz="3933" b="0" dirty="0">
              <a:solidFill>
                <a:schemeClr val="lt1"/>
              </a:solidFill>
            </a:endParaRPr>
          </a:p>
        </p:txBody>
      </p:sp>
      <p:pic>
        <p:nvPicPr>
          <p:cNvPr id="3" name="Audio 2">
            <a:hlinkClick r:id="" action="ppaction://media"/>
            <a:extLst>
              <a:ext uri="{FF2B5EF4-FFF2-40B4-BE49-F238E27FC236}">
                <a16:creationId xmlns:a16="http://schemas.microsoft.com/office/drawing/2014/main" id="{12120CEF-EF1F-4E6E-6144-CA75D85E28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p:transition advTm="172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gf896c412d0_0_10"/>
          <p:cNvSpPr txBox="1">
            <a:spLocks noGrp="1"/>
          </p:cNvSpPr>
          <p:nvPr>
            <p:ph type="body" idx="1"/>
          </p:nvPr>
        </p:nvSpPr>
        <p:spPr>
          <a:xfrm>
            <a:off x="1472700" y="1380250"/>
            <a:ext cx="6198600" cy="3559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640"/>
              </a:spcBef>
              <a:spcAft>
                <a:spcPts val="0"/>
              </a:spcAft>
              <a:buSzPts val="1800"/>
              <a:buNone/>
            </a:pPr>
            <a:r>
              <a:rPr lang="en-US" sz="2600" dirty="0"/>
              <a:t>NOT content</a:t>
            </a:r>
            <a:endParaRPr sz="2600" dirty="0"/>
          </a:p>
          <a:p>
            <a:pPr marL="0" lvl="0" indent="0" algn="ctr" rtl="0">
              <a:lnSpc>
                <a:spcPct val="100000"/>
              </a:lnSpc>
              <a:spcBef>
                <a:spcPts val="640"/>
              </a:spcBef>
              <a:spcAft>
                <a:spcPts val="0"/>
              </a:spcAft>
              <a:buSzPts val="1800"/>
              <a:buNone/>
            </a:pPr>
            <a:r>
              <a:rPr lang="en-US" sz="2600" dirty="0"/>
              <a:t>NOT accessibility</a:t>
            </a:r>
            <a:endParaRPr sz="2600" dirty="0"/>
          </a:p>
          <a:p>
            <a:pPr marL="0" lvl="0" indent="0" algn="ctr" rtl="0">
              <a:lnSpc>
                <a:spcPct val="100000"/>
              </a:lnSpc>
              <a:spcBef>
                <a:spcPts val="640"/>
              </a:spcBef>
              <a:spcAft>
                <a:spcPts val="0"/>
              </a:spcAft>
              <a:buSzPts val="1800"/>
              <a:buNone/>
            </a:pPr>
            <a:r>
              <a:rPr lang="en-US" sz="2600" dirty="0"/>
              <a:t>NOT quality, but…</a:t>
            </a:r>
            <a:endParaRPr sz="2600" dirty="0"/>
          </a:p>
          <a:p>
            <a:pPr marL="0" lvl="0" indent="0" algn="ctr" rtl="0">
              <a:lnSpc>
                <a:spcPct val="100000"/>
              </a:lnSpc>
              <a:spcBef>
                <a:spcPts val="640"/>
              </a:spcBef>
              <a:spcAft>
                <a:spcPts val="0"/>
              </a:spcAft>
              <a:buSzPts val="1800"/>
              <a:buNone/>
            </a:pPr>
            <a:endParaRPr sz="3000" b="1" dirty="0"/>
          </a:p>
          <a:p>
            <a:pPr marL="0" indent="0" algn="ctr">
              <a:spcBef>
                <a:spcPts val="640"/>
              </a:spcBef>
              <a:buSzPts val="1800"/>
            </a:pPr>
            <a:r>
              <a:rPr lang="en-US" sz="3200" b="1" dirty="0">
                <a:solidFill>
                  <a:srgbClr val="005DBA"/>
                </a:solidFill>
              </a:rPr>
              <a:t>TIME</a:t>
            </a:r>
            <a:endParaRPr lang="en-US" sz="3200" b="1" dirty="0"/>
          </a:p>
          <a:p>
            <a:pPr marL="0" lvl="0" indent="0" algn="ctr" rtl="0">
              <a:lnSpc>
                <a:spcPct val="100000"/>
              </a:lnSpc>
              <a:spcBef>
                <a:spcPts val="640"/>
              </a:spcBef>
              <a:spcAft>
                <a:spcPts val="0"/>
              </a:spcAft>
              <a:buSzPts val="1800"/>
              <a:buNone/>
            </a:pPr>
            <a:endParaRPr sz="3000" b="1" dirty="0"/>
          </a:p>
        </p:txBody>
      </p:sp>
      <p:sp>
        <p:nvSpPr>
          <p:cNvPr id="196" name="Google Shape;196;gf896c412d0_0_10"/>
          <p:cNvSpPr txBox="1">
            <a:spLocks noGrp="1"/>
          </p:cNvSpPr>
          <p:nvPr>
            <p:ph type="title" idx="4294967295"/>
          </p:nvPr>
        </p:nvSpPr>
        <p:spPr>
          <a:xfrm>
            <a:off x="1348009" y="668650"/>
            <a:ext cx="7031037" cy="646113"/>
          </a:xfrm>
          <a:prstGeom prst="rect">
            <a:avLst/>
          </a:prstGeom>
          <a:noFill/>
          <a:ln>
            <a:noFill/>
          </a:ln>
        </p:spPr>
        <p:txBody>
          <a:bodyPr spcFirstLastPara="1" wrap="square" lIns="91425" tIns="91425" rIns="91425" bIns="91425" anchor="t" anchorCtr="0">
            <a:normAutofit/>
          </a:bodyPr>
          <a:lstStyle/>
          <a:p>
            <a:pPr marL="0" lvl="0" indent="0" rtl="0">
              <a:lnSpc>
                <a:spcPct val="100000"/>
              </a:lnSpc>
              <a:spcBef>
                <a:spcPts val="0"/>
              </a:spcBef>
              <a:spcAft>
                <a:spcPts val="0"/>
              </a:spcAft>
              <a:buSzPct val="96774"/>
              <a:buNone/>
            </a:pPr>
            <a:r>
              <a:rPr lang="en-US" b="1" dirty="0">
                <a:solidFill>
                  <a:srgbClr val="333333"/>
                </a:solidFill>
              </a:rPr>
              <a:t>The biggest barrier to adopting OER:</a:t>
            </a:r>
            <a:endParaRPr b="1" dirty="0">
              <a:solidFill>
                <a:srgbClr val="333333"/>
              </a:solidFill>
            </a:endParaRPr>
          </a:p>
        </p:txBody>
      </p:sp>
      <p:pic>
        <p:nvPicPr>
          <p:cNvPr id="3" name="Audio 2">
            <a:hlinkClick r:id="" action="ppaction://media"/>
            <a:extLst>
              <a:ext uri="{FF2B5EF4-FFF2-40B4-BE49-F238E27FC236}">
                <a16:creationId xmlns:a16="http://schemas.microsoft.com/office/drawing/2014/main" id="{C42B8B00-CE89-81E4-83CA-DB5EF30247E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76563" t="-76563" r="-76563" b="-76563"/>
          <a:stretch>
            <a:fillRect/>
          </a:stretch>
        </p:blipFill>
        <p:spPr>
          <a:xfrm>
            <a:off x="7539228" y="3538728"/>
            <a:ext cx="1543050" cy="1543050"/>
          </a:xfrm>
          <a:prstGeom prst="ellipse">
            <a:avLst/>
          </a:prstGeom>
        </p:spPr>
      </p:pic>
    </p:spTree>
    <p:custDataLst>
      <p:tags r:id="rId1"/>
    </p:custDataLst>
  </p:cSld>
  <p:clrMapOvr>
    <a:masterClrMapping/>
  </p:clrMapOvr>
  <p:transition advTm="1045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C9E9-539B-D8C8-59CC-3E23A2519899}"/>
              </a:ext>
            </a:extLst>
          </p:cNvPr>
          <p:cNvSpPr>
            <a:spLocks noGrp="1"/>
          </p:cNvSpPr>
          <p:nvPr>
            <p:ph type="title"/>
          </p:nvPr>
        </p:nvSpPr>
        <p:spPr>
          <a:xfrm>
            <a:off x="1440872" y="1932050"/>
            <a:ext cx="6651395" cy="1518600"/>
          </a:xfrm>
        </p:spPr>
        <p:txBody>
          <a:bodyPr>
            <a:normAutofit/>
          </a:bodyPr>
          <a:lstStyle/>
          <a:p>
            <a:pPr algn="ctr"/>
            <a:r>
              <a:rPr lang="en-US" sz="5400" dirty="0">
                <a:solidFill>
                  <a:schemeClr val="bg1"/>
                </a:solidFill>
              </a:rPr>
              <a:t>Wrapping Up</a:t>
            </a:r>
          </a:p>
        </p:txBody>
      </p:sp>
      <p:pic>
        <p:nvPicPr>
          <p:cNvPr id="4" name="Audio 3">
            <a:hlinkClick r:id="" action="ppaction://media"/>
            <a:extLst>
              <a:ext uri="{FF2B5EF4-FFF2-40B4-BE49-F238E27FC236}">
                <a16:creationId xmlns:a16="http://schemas.microsoft.com/office/drawing/2014/main" id="{77384DF8-6E4B-4733-040D-8FB0894717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67672516"/>
      </p:ext>
    </p:extLst>
  </p:cSld>
  <p:clrMapOvr>
    <a:masterClrMapping/>
  </p:clrMapOvr>
  <p:transition advTm="482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4"/>
        <p:cNvGrpSpPr/>
        <p:nvPr/>
      </p:nvGrpSpPr>
      <p:grpSpPr>
        <a:xfrm>
          <a:off x="0" y="0"/>
          <a:ext cx="0" cy="0"/>
          <a:chOff x="0" y="0"/>
          <a:chExt cx="0" cy="0"/>
        </a:xfrm>
      </p:grpSpPr>
      <p:sp>
        <p:nvSpPr>
          <p:cNvPr id="275" name="Google Shape;275;gafdd9252e0_0_691"/>
          <p:cNvSpPr txBox="1">
            <a:spLocks noGrp="1"/>
          </p:cNvSpPr>
          <p:nvPr>
            <p:ph type="title"/>
          </p:nvPr>
        </p:nvSpPr>
        <p:spPr>
          <a:xfrm>
            <a:off x="729450" y="505691"/>
            <a:ext cx="7688700" cy="977034"/>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404041"/>
              </a:buClr>
              <a:buSzPct val="153846"/>
              <a:buFont typeface="Avenir"/>
              <a:buNone/>
            </a:pPr>
            <a:r>
              <a:rPr lang="en-US" sz="3200" b="1" dirty="0">
                <a:solidFill>
                  <a:srgbClr val="333333"/>
                </a:solidFill>
              </a:rPr>
              <a:t>You have options</a:t>
            </a:r>
            <a:endParaRPr sz="3200" b="1" dirty="0">
              <a:solidFill>
                <a:srgbClr val="333333"/>
              </a:solidFill>
            </a:endParaRPr>
          </a:p>
        </p:txBody>
      </p:sp>
      <p:sp>
        <p:nvSpPr>
          <p:cNvPr id="276" name="Google Shape;276;gafdd9252e0_0_691"/>
          <p:cNvSpPr txBox="1">
            <a:spLocks noGrp="1"/>
          </p:cNvSpPr>
          <p:nvPr>
            <p:ph type="body" idx="1"/>
          </p:nvPr>
        </p:nvSpPr>
        <p:spPr>
          <a:xfrm>
            <a:off x="1255923" y="1482725"/>
            <a:ext cx="7008314" cy="2642400"/>
          </a:xfrm>
          <a:prstGeom prst="rect">
            <a:avLst/>
          </a:prstGeom>
          <a:noFill/>
          <a:ln>
            <a:noFill/>
          </a:ln>
        </p:spPr>
        <p:txBody>
          <a:bodyPr spcFirstLastPara="1" wrap="square" lIns="91425" tIns="91425" rIns="91425" bIns="91425" anchor="t" anchorCtr="0">
            <a:normAutofit/>
          </a:bodyPr>
          <a:lstStyle/>
          <a:p>
            <a:pPr marL="457200" lvl="0" indent="-355600" algn="l" rtl="0">
              <a:lnSpc>
                <a:spcPct val="150000"/>
              </a:lnSpc>
              <a:spcBef>
                <a:spcPts val="560"/>
              </a:spcBef>
              <a:spcAft>
                <a:spcPts val="0"/>
              </a:spcAft>
              <a:buClr>
                <a:schemeClr val="accent1"/>
              </a:buClr>
              <a:buSzPts val="2000"/>
              <a:buFont typeface="Roboto Condensed"/>
              <a:buChar char="•"/>
            </a:pPr>
            <a:r>
              <a:rPr lang="en-US" sz="2000" dirty="0">
                <a:solidFill>
                  <a:srgbClr val="333333"/>
                </a:solidFill>
              </a:rPr>
              <a:t>This is not an “all or nothing” conversation.</a:t>
            </a:r>
            <a:endParaRPr sz="2000" dirty="0">
              <a:solidFill>
                <a:srgbClr val="333333"/>
              </a:solidFill>
            </a:endParaRPr>
          </a:p>
          <a:p>
            <a:pPr marL="457200" lvl="0" indent="-355600" algn="l" rtl="0">
              <a:lnSpc>
                <a:spcPct val="150000"/>
              </a:lnSpc>
              <a:spcBef>
                <a:spcPts val="1000"/>
              </a:spcBef>
              <a:spcAft>
                <a:spcPts val="0"/>
              </a:spcAft>
              <a:buClr>
                <a:schemeClr val="accent1"/>
              </a:buClr>
              <a:buSzPts val="2000"/>
              <a:buFont typeface="Montserrat SemiBold"/>
              <a:buChar char="•"/>
            </a:pPr>
            <a:r>
              <a:rPr lang="en-US" sz="2000" dirty="0">
                <a:solidFill>
                  <a:srgbClr val="333333"/>
                </a:solidFill>
              </a:rPr>
              <a:t>You can adopt </a:t>
            </a:r>
            <a:r>
              <a:rPr lang="en-US" sz="2000" b="1" dirty="0">
                <a:solidFill>
                  <a:srgbClr val="333333"/>
                </a:solidFill>
              </a:rPr>
              <a:t>some</a:t>
            </a:r>
            <a:r>
              <a:rPr lang="en-US" sz="2000" dirty="0">
                <a:solidFill>
                  <a:srgbClr val="333333"/>
                </a:solidFill>
              </a:rPr>
              <a:t> OER without jumping in completely!</a:t>
            </a:r>
            <a:endParaRPr sz="2000" dirty="0">
              <a:solidFill>
                <a:srgbClr val="333333"/>
              </a:solidFill>
            </a:endParaRPr>
          </a:p>
          <a:p>
            <a:pPr marL="457200" lvl="0" indent="-355600" algn="l" rtl="0">
              <a:lnSpc>
                <a:spcPct val="150000"/>
              </a:lnSpc>
              <a:spcBef>
                <a:spcPts val="1000"/>
              </a:spcBef>
              <a:spcAft>
                <a:spcPts val="1000"/>
              </a:spcAft>
              <a:buClr>
                <a:schemeClr val="accent1"/>
              </a:buClr>
              <a:buSzPts val="2000"/>
              <a:buFont typeface="Roboto Condensed"/>
              <a:buChar char="•"/>
            </a:pPr>
            <a:r>
              <a:rPr lang="en-US" sz="2000" dirty="0">
                <a:solidFill>
                  <a:srgbClr val="333333"/>
                </a:solidFill>
              </a:rPr>
              <a:t>Start small and innovate!</a:t>
            </a:r>
            <a:endParaRPr sz="2000" dirty="0">
              <a:solidFill>
                <a:srgbClr val="333333"/>
              </a:solidFill>
            </a:endParaRPr>
          </a:p>
        </p:txBody>
      </p:sp>
      <p:pic>
        <p:nvPicPr>
          <p:cNvPr id="3" name="Audio 2">
            <a:hlinkClick r:id="" action="ppaction://media"/>
            <a:extLst>
              <a:ext uri="{FF2B5EF4-FFF2-40B4-BE49-F238E27FC236}">
                <a16:creationId xmlns:a16="http://schemas.microsoft.com/office/drawing/2014/main" id="{9D3268E5-62CB-5369-AF1D-757C4C025D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531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8"/>
        <p:cNvGrpSpPr/>
        <p:nvPr/>
      </p:nvGrpSpPr>
      <p:grpSpPr>
        <a:xfrm>
          <a:off x="0" y="0"/>
          <a:ext cx="0" cy="0"/>
          <a:chOff x="0" y="0"/>
          <a:chExt cx="0" cy="0"/>
        </a:xfrm>
      </p:grpSpPr>
      <p:sp>
        <p:nvSpPr>
          <p:cNvPr id="479" name="Google Shape;479;g1f6e436dbaf_0_308"/>
          <p:cNvSpPr txBox="1">
            <a:spLocks noGrp="1"/>
          </p:cNvSpPr>
          <p:nvPr>
            <p:ph type="title"/>
          </p:nvPr>
        </p:nvSpPr>
        <p:spPr>
          <a:xfrm>
            <a:off x="729450" y="947525"/>
            <a:ext cx="8012768" cy="832784"/>
          </a:xfrm>
          <a:prstGeom prst="rect">
            <a:avLst/>
          </a:prstGeom>
          <a:noFill/>
          <a:ln>
            <a:noFill/>
          </a:ln>
        </p:spPr>
        <p:txBody>
          <a:bodyPr spcFirstLastPara="1" wrap="square" lIns="91425" tIns="91425" rIns="91425" bIns="91425" anchor="t" anchorCtr="0">
            <a:normAutofit/>
          </a:bodyPr>
          <a:lstStyle/>
          <a:p>
            <a:pPr marL="80010" lvl="0" algn="ctr" rtl="0">
              <a:lnSpc>
                <a:spcPct val="100000"/>
              </a:lnSpc>
              <a:spcBef>
                <a:spcPts val="0"/>
              </a:spcBef>
              <a:spcAft>
                <a:spcPts val="0"/>
              </a:spcAft>
              <a:buSzPct val="100000"/>
            </a:pPr>
            <a:r>
              <a:rPr lang="en-US" sz="3200" b="1" dirty="0"/>
              <a:t>Take stock of what you have</a:t>
            </a:r>
            <a:endParaRPr sz="3200" b="1" dirty="0"/>
          </a:p>
        </p:txBody>
      </p:sp>
      <p:sp>
        <p:nvSpPr>
          <p:cNvPr id="480" name="Google Shape;480;g1f6e436dbaf_0_308"/>
          <p:cNvSpPr txBox="1">
            <a:spLocks noGrp="1"/>
          </p:cNvSpPr>
          <p:nvPr>
            <p:ph type="body" idx="1"/>
          </p:nvPr>
        </p:nvSpPr>
        <p:spPr>
          <a:xfrm>
            <a:off x="1214359" y="1905543"/>
            <a:ext cx="7688700" cy="2642400"/>
          </a:xfrm>
          <a:prstGeom prst="rect">
            <a:avLst/>
          </a:prstGeom>
          <a:noFill/>
          <a:ln>
            <a:noFill/>
          </a:ln>
        </p:spPr>
        <p:txBody>
          <a:bodyPr spcFirstLastPara="1" wrap="square" lIns="91425" tIns="91425" rIns="91425" bIns="91425" anchor="t" anchorCtr="0">
            <a:normAutofit/>
          </a:bodyPr>
          <a:lstStyle/>
          <a:p>
            <a:pPr marL="457200" marR="0" lvl="0" indent="-349313" algn="l" rtl="0">
              <a:lnSpc>
                <a:spcPct val="115000"/>
              </a:lnSpc>
              <a:spcBef>
                <a:spcPts val="600"/>
              </a:spcBef>
              <a:spcAft>
                <a:spcPts val="0"/>
              </a:spcAft>
              <a:buSzPts val="1900"/>
              <a:buChar char="•"/>
            </a:pPr>
            <a:r>
              <a:rPr lang="en-US" sz="1900" dirty="0"/>
              <a:t>Materials you’ve created</a:t>
            </a:r>
            <a:endParaRPr sz="1900" dirty="0"/>
          </a:p>
          <a:p>
            <a:pPr marL="457200" marR="0" lvl="0" indent="-349313" algn="l" rtl="0">
              <a:lnSpc>
                <a:spcPct val="115000"/>
              </a:lnSpc>
              <a:spcBef>
                <a:spcPts val="1000"/>
              </a:spcBef>
              <a:spcAft>
                <a:spcPts val="0"/>
              </a:spcAft>
              <a:buSzPts val="1900"/>
              <a:buChar char="•"/>
            </a:pPr>
            <a:r>
              <a:rPr lang="en-US" sz="1900" dirty="0"/>
              <a:t>AOER currently available</a:t>
            </a:r>
            <a:endParaRPr sz="1900" dirty="0"/>
          </a:p>
          <a:p>
            <a:pPr marL="457200" marR="0" lvl="0" indent="-349313" algn="l" rtl="0">
              <a:lnSpc>
                <a:spcPct val="115000"/>
              </a:lnSpc>
              <a:spcBef>
                <a:spcPts val="1000"/>
              </a:spcBef>
              <a:spcAft>
                <a:spcPts val="1000"/>
              </a:spcAft>
              <a:buSzPts val="1900"/>
              <a:buChar char="•"/>
            </a:pPr>
            <a:r>
              <a:rPr lang="en-US" sz="1900" dirty="0"/>
              <a:t>Sources of support (staff, time, and/or funding)</a:t>
            </a:r>
            <a:endParaRPr sz="1900" dirty="0"/>
          </a:p>
        </p:txBody>
      </p:sp>
      <p:pic>
        <p:nvPicPr>
          <p:cNvPr id="3" name="Audio 2">
            <a:hlinkClick r:id="" action="ppaction://media"/>
            <a:extLst>
              <a:ext uri="{FF2B5EF4-FFF2-40B4-BE49-F238E27FC236}">
                <a16:creationId xmlns:a16="http://schemas.microsoft.com/office/drawing/2014/main" id="{4E4B622A-BFDC-92C5-4750-E6C5A0ED11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697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4"/>
        <p:cNvGrpSpPr/>
        <p:nvPr/>
      </p:nvGrpSpPr>
      <p:grpSpPr>
        <a:xfrm>
          <a:off x="0" y="0"/>
          <a:ext cx="0" cy="0"/>
          <a:chOff x="0" y="0"/>
          <a:chExt cx="0" cy="0"/>
        </a:xfrm>
      </p:grpSpPr>
      <p:sp>
        <p:nvSpPr>
          <p:cNvPr id="485" name="Google Shape;485;g1f6e436dbaf_0_313"/>
          <p:cNvSpPr txBox="1">
            <a:spLocks noGrp="1"/>
          </p:cNvSpPr>
          <p:nvPr>
            <p:ph type="title"/>
          </p:nvPr>
        </p:nvSpPr>
        <p:spPr>
          <a:xfrm>
            <a:off x="729450" y="947524"/>
            <a:ext cx="7688700" cy="902057"/>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1111"/>
              <a:buNone/>
            </a:pPr>
            <a:r>
              <a:rPr lang="en-US" sz="3200" b="1" dirty="0"/>
              <a:t>Figure out what you need</a:t>
            </a:r>
            <a:endParaRPr sz="3200" b="1" dirty="0"/>
          </a:p>
        </p:txBody>
      </p:sp>
      <p:sp>
        <p:nvSpPr>
          <p:cNvPr id="486" name="Google Shape;486;g1f6e436dbaf_0_313"/>
          <p:cNvSpPr txBox="1">
            <a:spLocks noGrp="1"/>
          </p:cNvSpPr>
          <p:nvPr>
            <p:ph type="body" idx="1"/>
          </p:nvPr>
        </p:nvSpPr>
        <p:spPr>
          <a:xfrm>
            <a:off x="985759" y="1849581"/>
            <a:ext cx="7688700" cy="2642400"/>
          </a:xfrm>
          <a:prstGeom prst="rect">
            <a:avLst/>
          </a:prstGeom>
          <a:noFill/>
          <a:ln>
            <a:noFill/>
          </a:ln>
        </p:spPr>
        <p:txBody>
          <a:bodyPr spcFirstLastPara="1" wrap="square" lIns="91425" tIns="91425" rIns="91425" bIns="91425" anchor="t" anchorCtr="0">
            <a:normAutofit/>
          </a:bodyPr>
          <a:lstStyle/>
          <a:p>
            <a:pPr marL="457200" marR="0" lvl="0" indent="-349313" algn="l" rtl="0">
              <a:lnSpc>
                <a:spcPct val="115000"/>
              </a:lnSpc>
              <a:spcBef>
                <a:spcPts val="600"/>
              </a:spcBef>
              <a:spcAft>
                <a:spcPts val="0"/>
              </a:spcAft>
              <a:buSzPts val="1900"/>
              <a:buChar char="•"/>
            </a:pPr>
            <a:r>
              <a:rPr lang="en-US" sz="1900" dirty="0"/>
              <a:t>Materials you can create</a:t>
            </a:r>
            <a:endParaRPr sz="1900" dirty="0"/>
          </a:p>
          <a:p>
            <a:pPr marL="457200" marR="0" lvl="0" indent="-349313" algn="l" rtl="0">
              <a:lnSpc>
                <a:spcPct val="115000"/>
              </a:lnSpc>
              <a:spcBef>
                <a:spcPts val="1000"/>
              </a:spcBef>
              <a:spcAft>
                <a:spcPts val="0"/>
              </a:spcAft>
              <a:buSzPts val="1900"/>
              <a:buChar char="•"/>
            </a:pPr>
            <a:r>
              <a:rPr lang="en-US" sz="1900" dirty="0"/>
              <a:t>Gaps in the available OER (what else can you use? What AER may be available?)</a:t>
            </a:r>
            <a:endParaRPr sz="1900" dirty="0"/>
          </a:p>
          <a:p>
            <a:pPr marL="457200" marR="0" lvl="0" indent="-349313" algn="l" rtl="0">
              <a:lnSpc>
                <a:spcPct val="115000"/>
              </a:lnSpc>
              <a:spcBef>
                <a:spcPts val="1000"/>
              </a:spcBef>
              <a:spcAft>
                <a:spcPts val="1000"/>
              </a:spcAft>
              <a:buSzPts val="1900"/>
              <a:buChar char="•"/>
            </a:pPr>
            <a:r>
              <a:rPr lang="en-US" sz="1900" dirty="0"/>
              <a:t>Support available externally (disciplinary working groups, state grants, etc.)</a:t>
            </a:r>
            <a:endParaRPr sz="2120" dirty="0"/>
          </a:p>
        </p:txBody>
      </p:sp>
      <p:pic>
        <p:nvPicPr>
          <p:cNvPr id="3" name="Audio 2">
            <a:hlinkClick r:id="" action="ppaction://media"/>
            <a:extLst>
              <a:ext uri="{FF2B5EF4-FFF2-40B4-BE49-F238E27FC236}">
                <a16:creationId xmlns:a16="http://schemas.microsoft.com/office/drawing/2014/main" id="{5FFC7D7E-4F64-7087-DFBE-1CEBB00285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4237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0"/>
        <p:cNvGrpSpPr/>
        <p:nvPr/>
      </p:nvGrpSpPr>
      <p:grpSpPr>
        <a:xfrm>
          <a:off x="0" y="0"/>
          <a:ext cx="0" cy="0"/>
          <a:chOff x="0" y="0"/>
          <a:chExt cx="0" cy="0"/>
        </a:xfrm>
      </p:grpSpPr>
      <p:sp>
        <p:nvSpPr>
          <p:cNvPr id="491" name="Google Shape;491;g1f6e436dbaf_0_303"/>
          <p:cNvSpPr txBox="1">
            <a:spLocks noGrp="1"/>
          </p:cNvSpPr>
          <p:nvPr>
            <p:ph type="title"/>
          </p:nvPr>
        </p:nvSpPr>
        <p:spPr>
          <a:xfrm>
            <a:off x="729450" y="705070"/>
            <a:ext cx="7688700" cy="825857"/>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5383"/>
              <a:buNone/>
            </a:pPr>
            <a:r>
              <a:rPr lang="en-US" sz="3600" b="1" dirty="0"/>
              <a:t>AOER represent opportunities. </a:t>
            </a:r>
            <a:endParaRPr sz="3600" b="1" dirty="0"/>
          </a:p>
        </p:txBody>
      </p:sp>
      <p:sp>
        <p:nvSpPr>
          <p:cNvPr id="492" name="Google Shape;492;g1f6e436dbaf_0_303"/>
          <p:cNvSpPr txBox="1">
            <a:spLocks noGrp="1"/>
          </p:cNvSpPr>
          <p:nvPr>
            <p:ph type="body" idx="1"/>
          </p:nvPr>
        </p:nvSpPr>
        <p:spPr>
          <a:xfrm>
            <a:off x="1098285" y="1530927"/>
            <a:ext cx="7688700" cy="3033603"/>
          </a:xfrm>
          <a:prstGeom prst="rect">
            <a:avLst/>
          </a:prstGeom>
          <a:noFill/>
          <a:ln>
            <a:noFill/>
          </a:ln>
        </p:spPr>
        <p:txBody>
          <a:bodyPr spcFirstLastPara="1" wrap="square" lIns="91425" tIns="91425" rIns="91425" bIns="91425" anchor="t" anchorCtr="0">
            <a:normAutofit fontScale="77500" lnSpcReduction="20000"/>
          </a:bodyPr>
          <a:lstStyle/>
          <a:p>
            <a:pPr marL="457200" lvl="0" indent="-363220" algn="l" rtl="0">
              <a:lnSpc>
                <a:spcPct val="150000"/>
              </a:lnSpc>
              <a:spcBef>
                <a:spcPts val="640"/>
              </a:spcBef>
              <a:spcAft>
                <a:spcPts val="0"/>
              </a:spcAft>
              <a:buSzPts val="2120"/>
              <a:buAutoNum type="arabicPeriod"/>
            </a:pPr>
            <a:r>
              <a:rPr lang="en-US" sz="2120" dirty="0"/>
              <a:t>You can adopt, adapt, or create content for your course.</a:t>
            </a:r>
            <a:endParaRPr sz="2120" dirty="0"/>
          </a:p>
          <a:p>
            <a:pPr marL="457200" lvl="0" indent="-363220" algn="l" rtl="0">
              <a:lnSpc>
                <a:spcPct val="150000"/>
              </a:lnSpc>
              <a:spcBef>
                <a:spcPts val="1000"/>
              </a:spcBef>
              <a:spcAft>
                <a:spcPts val="0"/>
              </a:spcAft>
              <a:buSzPts val="2120"/>
              <a:buAutoNum type="arabicPeriod"/>
            </a:pPr>
            <a:r>
              <a:rPr lang="en-US" sz="2120" dirty="0"/>
              <a:t>You can fully integrate OER or adopt only ancillaries.</a:t>
            </a:r>
            <a:endParaRPr sz="2120" dirty="0"/>
          </a:p>
          <a:p>
            <a:pPr marL="457200" lvl="0" indent="-363220" algn="l" rtl="0">
              <a:lnSpc>
                <a:spcPct val="150000"/>
              </a:lnSpc>
              <a:spcBef>
                <a:spcPts val="1000"/>
              </a:spcBef>
              <a:spcAft>
                <a:spcPts val="0"/>
              </a:spcAft>
              <a:buSzPts val="2120"/>
              <a:buAutoNum type="arabicPeriod"/>
            </a:pPr>
            <a:r>
              <a:rPr lang="en-US" sz="2120" dirty="0"/>
              <a:t>Use the resources at your disposal--and be creative!</a:t>
            </a:r>
          </a:p>
          <a:p>
            <a:pPr marL="457200" lvl="0" indent="-363220" algn="l" rtl="0">
              <a:lnSpc>
                <a:spcPct val="150000"/>
              </a:lnSpc>
              <a:spcBef>
                <a:spcPts val="1000"/>
              </a:spcBef>
              <a:spcAft>
                <a:spcPts val="0"/>
              </a:spcAft>
              <a:buSzPts val="2120"/>
              <a:buAutoNum type="arabicPeriod"/>
            </a:pPr>
            <a:r>
              <a:rPr lang="en-US" sz="2120" dirty="0"/>
              <a:t>AER are a valid option as well – what does your library provide access to that could be leveraged? </a:t>
            </a:r>
            <a:endParaRPr sz="2120" dirty="0"/>
          </a:p>
          <a:p>
            <a:pPr marL="457200" lvl="0" indent="-363220" algn="l" rtl="0">
              <a:lnSpc>
                <a:spcPct val="150000"/>
              </a:lnSpc>
              <a:spcBef>
                <a:spcPts val="1000"/>
              </a:spcBef>
              <a:spcAft>
                <a:spcPts val="1000"/>
              </a:spcAft>
              <a:buSzPts val="2120"/>
              <a:buAutoNum type="arabicPeriod"/>
            </a:pPr>
            <a:r>
              <a:rPr lang="en-US" sz="2120" dirty="0"/>
              <a:t>You don’t have to do this alone!</a:t>
            </a:r>
            <a:endParaRPr sz="2120" dirty="0"/>
          </a:p>
        </p:txBody>
      </p:sp>
      <p:pic>
        <p:nvPicPr>
          <p:cNvPr id="3" name="Audio 2">
            <a:hlinkClick r:id="" action="ppaction://media"/>
            <a:extLst>
              <a:ext uri="{FF2B5EF4-FFF2-40B4-BE49-F238E27FC236}">
                <a16:creationId xmlns:a16="http://schemas.microsoft.com/office/drawing/2014/main" id="{10ACF883-102E-93F1-9C07-C6D02AAEF0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3208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96"/>
        <p:cNvGrpSpPr/>
        <p:nvPr/>
      </p:nvGrpSpPr>
      <p:grpSpPr>
        <a:xfrm>
          <a:off x="0" y="0"/>
          <a:ext cx="0" cy="0"/>
          <a:chOff x="0" y="0"/>
          <a:chExt cx="0" cy="0"/>
        </a:xfrm>
      </p:grpSpPr>
      <p:sp>
        <p:nvSpPr>
          <p:cNvPr id="497" name="Google Shape;497;p30"/>
          <p:cNvSpPr txBox="1">
            <a:spLocks noGrp="1"/>
          </p:cNvSpPr>
          <p:nvPr>
            <p:ph type="title"/>
          </p:nvPr>
        </p:nvSpPr>
        <p:spPr>
          <a:xfrm>
            <a:off x="1770545" y="498764"/>
            <a:ext cx="6337200" cy="4291618"/>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chemeClr val="lt1"/>
              </a:buClr>
              <a:buSzPct val="101492"/>
              <a:buNone/>
            </a:pPr>
            <a:r>
              <a:rPr lang="en-US" sz="6700" dirty="0">
                <a:solidFill>
                  <a:srgbClr val="A3E1FF"/>
                </a:solidFill>
              </a:rPr>
              <a:t>Have questions?</a:t>
            </a:r>
            <a:br>
              <a:rPr lang="en-US" sz="6700" dirty="0">
                <a:solidFill>
                  <a:srgbClr val="A3E1FF"/>
                </a:solidFill>
              </a:rPr>
            </a:br>
            <a:r>
              <a:rPr lang="en-US" sz="6700" dirty="0">
                <a:solidFill>
                  <a:srgbClr val="A3E1FF"/>
                </a:solidFill>
              </a:rPr>
              <a:t>Reach out! </a:t>
            </a:r>
            <a:endParaRPr sz="6700" dirty="0">
              <a:solidFill>
                <a:srgbClr val="A3E1FF"/>
              </a:solidFill>
            </a:endParaRPr>
          </a:p>
          <a:p>
            <a:pPr marL="0" lvl="0" indent="0" algn="l" rtl="0">
              <a:lnSpc>
                <a:spcPct val="100000"/>
              </a:lnSpc>
              <a:spcBef>
                <a:spcPts val="0"/>
              </a:spcBef>
              <a:spcAft>
                <a:spcPts val="0"/>
              </a:spcAft>
              <a:buClr>
                <a:schemeClr val="lt1"/>
              </a:buClr>
              <a:buSzPct val="251851"/>
              <a:buNone/>
            </a:pPr>
            <a:endParaRPr sz="2700" b="1" dirty="0">
              <a:solidFill>
                <a:srgbClr val="FFD966"/>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Clr>
                <a:schemeClr val="lt1"/>
              </a:buClr>
              <a:buSzPct val="251851"/>
              <a:buNone/>
            </a:pPr>
            <a:endParaRPr sz="2700" b="1" dirty="0">
              <a:solidFill>
                <a:srgbClr val="FFD966"/>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Clr>
                <a:schemeClr val="lt1"/>
              </a:buClr>
              <a:buSzPts val="6120"/>
              <a:buNone/>
            </a:pPr>
            <a:r>
              <a:rPr lang="en-US" sz="2400" dirty="0">
                <a:solidFill>
                  <a:schemeClr val="lt1"/>
                </a:solidFill>
              </a:rPr>
              <a:t>Contact me at </a:t>
            </a:r>
            <a:r>
              <a:rPr lang="en-US" sz="2400" u="sng" dirty="0">
                <a:solidFill>
                  <a:schemeClr val="lt1"/>
                </a:solidFill>
              </a:rPr>
              <a:t>loweme@nsula.edu</a:t>
            </a:r>
            <a:endParaRPr sz="2400" dirty="0"/>
          </a:p>
        </p:txBody>
      </p:sp>
      <p:pic>
        <p:nvPicPr>
          <p:cNvPr id="3" name="Audio 2">
            <a:hlinkClick r:id="" action="ppaction://media"/>
            <a:extLst>
              <a:ext uri="{FF2B5EF4-FFF2-40B4-BE49-F238E27FC236}">
                <a16:creationId xmlns:a16="http://schemas.microsoft.com/office/drawing/2014/main" id="{36F29F8C-9507-56AD-6442-277C36B91E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2489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24242"/>
        </a:solidFill>
        <a:effectLst/>
      </p:bgPr>
    </p:bg>
    <p:spTree>
      <p:nvGrpSpPr>
        <p:cNvPr id="1" name="Shape 76"/>
        <p:cNvGrpSpPr/>
        <p:nvPr/>
      </p:nvGrpSpPr>
      <p:grpSpPr>
        <a:xfrm>
          <a:off x="0" y="0"/>
          <a:ext cx="0" cy="0"/>
          <a:chOff x="0" y="0"/>
          <a:chExt cx="0" cy="0"/>
        </a:xfrm>
      </p:grpSpPr>
      <p:sp>
        <p:nvSpPr>
          <p:cNvPr id="77" name="Google Shape;77;g1f2758f9297_1_6"/>
          <p:cNvSpPr txBox="1">
            <a:spLocks noGrp="1"/>
          </p:cNvSpPr>
          <p:nvPr>
            <p:ph type="title"/>
          </p:nvPr>
        </p:nvSpPr>
        <p:spPr>
          <a:xfrm>
            <a:off x="1190809" y="677311"/>
            <a:ext cx="7275000" cy="39909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en-US" sz="7000" b="1" dirty="0">
                <a:solidFill>
                  <a:srgbClr val="FFFFFF"/>
                </a:solidFill>
              </a:rPr>
              <a:t>What </a:t>
            </a:r>
            <a:r>
              <a:rPr lang="en-US" sz="7000" b="1" i="1" dirty="0">
                <a:solidFill>
                  <a:srgbClr val="A3E1FF"/>
                </a:solidFill>
              </a:rPr>
              <a:t>are</a:t>
            </a:r>
            <a:r>
              <a:rPr lang="en-US" sz="7000" b="1" dirty="0">
                <a:solidFill>
                  <a:srgbClr val="CFE2F3"/>
                </a:solidFill>
              </a:rPr>
              <a:t> </a:t>
            </a:r>
            <a:r>
              <a:rPr lang="en-US" sz="7000" b="1" dirty="0">
                <a:solidFill>
                  <a:schemeClr val="tx1">
                    <a:lumMod val="95000"/>
                    <a:lumOff val="5000"/>
                  </a:schemeClr>
                </a:solidFill>
              </a:rPr>
              <a:t>AOER</a:t>
            </a:r>
            <a:r>
              <a:rPr lang="en-US" sz="7000" b="1" dirty="0">
                <a:solidFill>
                  <a:srgbClr val="FFFFFF"/>
                </a:solidFill>
              </a:rPr>
              <a:t>?</a:t>
            </a:r>
            <a:endParaRPr sz="7000" b="1" dirty="0">
              <a:solidFill>
                <a:srgbClr val="FFFFFF"/>
              </a:solidFill>
            </a:endParaRPr>
          </a:p>
        </p:txBody>
      </p:sp>
      <p:pic>
        <p:nvPicPr>
          <p:cNvPr id="3" name="Audio 2">
            <a:hlinkClick r:id="" action="ppaction://media"/>
            <a:extLst>
              <a:ext uri="{FF2B5EF4-FFF2-40B4-BE49-F238E27FC236}">
                <a16:creationId xmlns:a16="http://schemas.microsoft.com/office/drawing/2014/main" id="{297013AE-F665-99A5-96C4-ABFF1368CE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145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sp>
        <p:nvSpPr>
          <p:cNvPr id="2" name="Title 1">
            <a:extLst>
              <a:ext uri="{FF2B5EF4-FFF2-40B4-BE49-F238E27FC236}">
                <a16:creationId xmlns:a16="http://schemas.microsoft.com/office/drawing/2014/main" id="{4E2CDBC9-84FB-1865-D5F4-0BA8B59F3148}"/>
              </a:ext>
            </a:extLst>
          </p:cNvPr>
          <p:cNvSpPr>
            <a:spLocks noGrp="1"/>
          </p:cNvSpPr>
          <p:nvPr>
            <p:ph type="title"/>
          </p:nvPr>
        </p:nvSpPr>
        <p:spPr>
          <a:xfrm>
            <a:off x="729450" y="-535200"/>
            <a:ext cx="7688700" cy="535200"/>
          </a:xfrm>
        </p:spPr>
        <p:txBody>
          <a:bodyPr spcFirstLastPara="1" vert="horz" wrap="square" lIns="91425" tIns="91425" rIns="91425" bIns="91425" rtlCol="0" anchor="b" anchorCtr="0">
            <a:normAutofit fontScale="90000"/>
          </a:bodyPr>
          <a:lstStyle/>
          <a:p>
            <a:r>
              <a:rPr lang="en-US" dirty="0"/>
              <a:t>A Definition for open educational resources (OER)</a:t>
            </a:r>
          </a:p>
        </p:txBody>
      </p:sp>
      <p:sp>
        <p:nvSpPr>
          <p:cNvPr id="82" name="Google Shape;82;p8"/>
          <p:cNvSpPr txBox="1"/>
          <p:nvPr/>
        </p:nvSpPr>
        <p:spPr>
          <a:xfrm>
            <a:off x="1415350" y="1052946"/>
            <a:ext cx="7296973" cy="337358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n-US" sz="2200" b="0" i="0" u="none" strike="noStrike" cap="none" dirty="0">
                <a:solidFill>
                  <a:srgbClr val="333333"/>
                </a:solidFill>
                <a:ea typeface="News Cycle"/>
                <a:cs typeface="News Cycle"/>
                <a:sym typeface="News Cycle"/>
              </a:rPr>
              <a:t>Open Educational Resources (OER) are learning, teaching and research materials in any format and medium that reside in the public domain or have been released under an open license, that permit </a:t>
            </a:r>
            <a:r>
              <a:rPr lang="en-US" sz="2200" b="1" i="0" u="none" strike="noStrike" cap="none" dirty="0">
                <a:solidFill>
                  <a:srgbClr val="333333"/>
                </a:solidFill>
                <a:ea typeface="News Cycle"/>
                <a:cs typeface="News Cycle"/>
                <a:sym typeface="News Cycle"/>
              </a:rPr>
              <a:t>no-cost access, re-use, re-purpose, adaptation and redistribution by others</a:t>
            </a:r>
            <a:r>
              <a:rPr lang="en-US" sz="2200" b="0" i="0" u="none" strike="noStrike" cap="none" dirty="0">
                <a:solidFill>
                  <a:srgbClr val="333333"/>
                </a:solidFill>
                <a:ea typeface="News Cycle"/>
                <a:cs typeface="News Cycle"/>
                <a:sym typeface="News Cycle"/>
              </a:rPr>
              <a:t>.</a:t>
            </a:r>
            <a:endParaRPr lang="en-US" sz="2800" dirty="0">
              <a:solidFill>
                <a:srgbClr val="333333"/>
              </a:solidFill>
              <a:ea typeface="News Cycle"/>
              <a:cs typeface="News Cycle"/>
              <a:sym typeface="News Cycle"/>
            </a:endParaRPr>
          </a:p>
          <a:p>
            <a:pPr marL="0" marR="0" lvl="0" indent="0" algn="r" rtl="0">
              <a:lnSpc>
                <a:spcPct val="150000"/>
              </a:lnSpc>
              <a:spcBef>
                <a:spcPts val="0"/>
              </a:spcBef>
              <a:spcAft>
                <a:spcPts val="0"/>
              </a:spcAft>
              <a:buClr>
                <a:srgbClr val="000000"/>
              </a:buClr>
              <a:buSzPts val="3000"/>
              <a:buFont typeface="Arial"/>
              <a:buNone/>
            </a:pPr>
            <a:r>
              <a:rPr lang="en-US" sz="2400" b="0" i="0" u="none" strike="noStrike" cap="none" dirty="0">
                <a:solidFill>
                  <a:srgbClr val="333333"/>
                </a:solidFill>
                <a:ea typeface="News Cycle"/>
                <a:cs typeface="News Cycle"/>
                <a:sym typeface="News Cycle"/>
              </a:rPr>
              <a:t>UNESCO	</a:t>
            </a:r>
            <a:endParaRPr sz="2400" b="0" i="0" u="none" strike="noStrike" cap="none" dirty="0">
              <a:solidFill>
                <a:srgbClr val="333333"/>
              </a:solidFill>
              <a:ea typeface="News Cycle"/>
              <a:cs typeface="News Cycle"/>
              <a:sym typeface="News Cycle"/>
            </a:endParaRPr>
          </a:p>
        </p:txBody>
      </p:sp>
      <p:pic>
        <p:nvPicPr>
          <p:cNvPr id="4" name="Audio 3">
            <a:hlinkClick r:id="" action="ppaction://media"/>
            <a:extLst>
              <a:ext uri="{FF2B5EF4-FFF2-40B4-BE49-F238E27FC236}">
                <a16:creationId xmlns:a16="http://schemas.microsoft.com/office/drawing/2014/main" id="{2550BAAF-9120-D722-A779-09B75CD05C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4938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
        <p:cNvGrpSpPr/>
        <p:nvPr/>
      </p:nvGrpSpPr>
      <p:grpSpPr>
        <a:xfrm>
          <a:off x="0" y="0"/>
          <a:ext cx="0" cy="0"/>
          <a:chOff x="0" y="0"/>
          <a:chExt cx="0" cy="0"/>
        </a:xfrm>
      </p:grpSpPr>
      <p:sp>
        <p:nvSpPr>
          <p:cNvPr id="87" name="Google Shape;87;g1f6e436dbaf_0_0"/>
          <p:cNvSpPr txBox="1">
            <a:spLocks noGrp="1"/>
          </p:cNvSpPr>
          <p:nvPr>
            <p:ph type="title"/>
          </p:nvPr>
        </p:nvSpPr>
        <p:spPr>
          <a:xfrm>
            <a:off x="623741" y="504180"/>
            <a:ext cx="7688700" cy="53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404041"/>
              </a:buClr>
              <a:buSzPts val="3600"/>
              <a:buFont typeface="Avenir"/>
              <a:buNone/>
            </a:pPr>
            <a:r>
              <a:rPr lang="en-US" sz="3200" b="1" dirty="0">
                <a:solidFill>
                  <a:schemeClr val="tx1">
                    <a:lumMod val="95000"/>
                    <a:lumOff val="5000"/>
                  </a:schemeClr>
                </a:solidFill>
              </a:rPr>
              <a:t>What kind of permissions?</a:t>
            </a:r>
            <a:endParaRPr sz="3200" b="1" dirty="0">
              <a:solidFill>
                <a:schemeClr val="tx1">
                  <a:lumMod val="95000"/>
                  <a:lumOff val="5000"/>
                </a:schemeClr>
              </a:solidFill>
            </a:endParaRPr>
          </a:p>
        </p:txBody>
      </p:sp>
      <p:sp>
        <p:nvSpPr>
          <p:cNvPr id="88" name="Google Shape;88;g1f6e436dbaf_0_0"/>
          <p:cNvSpPr txBox="1">
            <a:spLocks noGrp="1"/>
          </p:cNvSpPr>
          <p:nvPr>
            <p:ph type="body" idx="1"/>
          </p:nvPr>
        </p:nvSpPr>
        <p:spPr>
          <a:xfrm>
            <a:off x="1309540" y="1341939"/>
            <a:ext cx="7106810" cy="3394363"/>
          </a:xfrm>
          <a:prstGeom prst="rect">
            <a:avLst/>
          </a:prstGeom>
          <a:noFill/>
          <a:ln>
            <a:noFill/>
          </a:ln>
        </p:spPr>
        <p:txBody>
          <a:bodyPr spcFirstLastPara="1" wrap="square" lIns="91425" tIns="91425" rIns="91425" bIns="91425" anchor="t" anchorCtr="0">
            <a:normAutofit fontScale="92500"/>
          </a:bodyPr>
          <a:lstStyle/>
          <a:p>
            <a:pPr marL="457200" lvl="0" indent="-361950" algn="l" rtl="0">
              <a:lnSpc>
                <a:spcPct val="150000"/>
              </a:lnSpc>
              <a:spcBef>
                <a:spcPts val="640"/>
              </a:spcBef>
              <a:spcAft>
                <a:spcPts val="0"/>
              </a:spcAft>
              <a:buSzPts val="2100"/>
              <a:buChar char="•"/>
            </a:pPr>
            <a:r>
              <a:rPr lang="en-US" sz="2400" b="1" dirty="0">
                <a:solidFill>
                  <a:schemeClr val="tx1">
                    <a:lumMod val="95000"/>
                    <a:lumOff val="5000"/>
                  </a:schemeClr>
                </a:solidFill>
              </a:rPr>
              <a:t>Retain</a:t>
            </a:r>
            <a:r>
              <a:rPr lang="en-US" sz="2400" dirty="0">
                <a:solidFill>
                  <a:schemeClr val="tx1">
                    <a:lumMod val="95000"/>
                    <a:lumOff val="5000"/>
                  </a:schemeClr>
                </a:solidFill>
              </a:rPr>
              <a:t> - make, own, and keep a copy</a:t>
            </a:r>
            <a:endParaRPr sz="2400" dirty="0">
              <a:solidFill>
                <a:schemeClr val="tx1">
                  <a:lumMod val="95000"/>
                  <a:lumOff val="5000"/>
                </a:schemeClr>
              </a:solidFill>
            </a:endParaRPr>
          </a:p>
          <a:p>
            <a:pPr marL="457200" lvl="0" indent="-361950" algn="l" rtl="0">
              <a:lnSpc>
                <a:spcPct val="150000"/>
              </a:lnSpc>
              <a:spcBef>
                <a:spcPts val="0"/>
              </a:spcBef>
              <a:spcAft>
                <a:spcPts val="0"/>
              </a:spcAft>
              <a:buSzPts val="2100"/>
              <a:buChar char="•"/>
            </a:pPr>
            <a:r>
              <a:rPr lang="en-US" sz="2400" b="1" dirty="0">
                <a:solidFill>
                  <a:schemeClr val="tx1">
                    <a:lumMod val="95000"/>
                    <a:lumOff val="5000"/>
                  </a:schemeClr>
                </a:solidFill>
              </a:rPr>
              <a:t>Revise</a:t>
            </a:r>
            <a:r>
              <a:rPr lang="en-US" sz="2400" dirty="0">
                <a:solidFill>
                  <a:schemeClr val="tx1">
                    <a:lumMod val="95000"/>
                    <a:lumOff val="5000"/>
                  </a:schemeClr>
                </a:solidFill>
              </a:rPr>
              <a:t> - edit, adapt, and modify your copy </a:t>
            </a:r>
            <a:endParaRPr sz="2400" dirty="0">
              <a:solidFill>
                <a:schemeClr val="tx1">
                  <a:lumMod val="95000"/>
                  <a:lumOff val="5000"/>
                </a:schemeClr>
              </a:solidFill>
            </a:endParaRPr>
          </a:p>
          <a:p>
            <a:pPr marL="457200" lvl="0" indent="-361950" algn="l" rtl="0">
              <a:lnSpc>
                <a:spcPct val="150000"/>
              </a:lnSpc>
              <a:spcBef>
                <a:spcPts val="0"/>
              </a:spcBef>
              <a:spcAft>
                <a:spcPts val="0"/>
              </a:spcAft>
              <a:buSzPts val="2100"/>
              <a:buChar char="•"/>
            </a:pPr>
            <a:r>
              <a:rPr lang="en-US" sz="2400" b="1" dirty="0">
                <a:solidFill>
                  <a:schemeClr val="tx1">
                    <a:lumMod val="95000"/>
                    <a:lumOff val="5000"/>
                  </a:schemeClr>
                </a:solidFill>
              </a:rPr>
              <a:t>Remix</a:t>
            </a:r>
            <a:r>
              <a:rPr lang="en-US" sz="2400" dirty="0">
                <a:solidFill>
                  <a:schemeClr val="tx1">
                    <a:lumMod val="95000"/>
                    <a:lumOff val="5000"/>
                  </a:schemeClr>
                </a:solidFill>
              </a:rPr>
              <a:t> - combine your copy with other existing material </a:t>
            </a:r>
            <a:endParaRPr sz="2400" dirty="0">
              <a:solidFill>
                <a:schemeClr val="tx1">
                  <a:lumMod val="95000"/>
                  <a:lumOff val="5000"/>
                </a:schemeClr>
              </a:solidFill>
            </a:endParaRPr>
          </a:p>
          <a:p>
            <a:pPr marL="457200" lvl="0" indent="-361950" algn="l" rtl="0">
              <a:lnSpc>
                <a:spcPct val="150000"/>
              </a:lnSpc>
              <a:spcBef>
                <a:spcPts val="0"/>
              </a:spcBef>
              <a:spcAft>
                <a:spcPts val="0"/>
              </a:spcAft>
              <a:buSzPts val="2100"/>
              <a:buChar char="•"/>
            </a:pPr>
            <a:r>
              <a:rPr lang="en-US" sz="2400" b="1" dirty="0">
                <a:solidFill>
                  <a:schemeClr val="tx1">
                    <a:lumMod val="95000"/>
                    <a:lumOff val="5000"/>
                  </a:schemeClr>
                </a:solidFill>
              </a:rPr>
              <a:t>Reuse </a:t>
            </a:r>
            <a:r>
              <a:rPr lang="en-US" sz="2400" dirty="0">
                <a:solidFill>
                  <a:schemeClr val="tx1">
                    <a:lumMod val="95000"/>
                    <a:lumOff val="5000"/>
                  </a:schemeClr>
                </a:solidFill>
              </a:rPr>
              <a:t>- use your original, revised, or remixed resource </a:t>
            </a:r>
            <a:endParaRPr sz="2400" dirty="0">
              <a:solidFill>
                <a:schemeClr val="tx1">
                  <a:lumMod val="95000"/>
                  <a:lumOff val="5000"/>
                </a:schemeClr>
              </a:solidFill>
            </a:endParaRPr>
          </a:p>
          <a:p>
            <a:pPr marL="457200" lvl="0" indent="-361950" algn="l" rtl="0">
              <a:lnSpc>
                <a:spcPct val="150000"/>
              </a:lnSpc>
              <a:spcBef>
                <a:spcPts val="0"/>
              </a:spcBef>
              <a:spcAft>
                <a:spcPts val="0"/>
              </a:spcAft>
              <a:buSzPts val="2100"/>
              <a:buChar char="•"/>
            </a:pPr>
            <a:r>
              <a:rPr lang="en-US" sz="2400" b="1" dirty="0">
                <a:solidFill>
                  <a:schemeClr val="tx1">
                    <a:lumMod val="95000"/>
                    <a:lumOff val="5000"/>
                  </a:schemeClr>
                </a:solidFill>
              </a:rPr>
              <a:t>Redistribute</a:t>
            </a:r>
            <a:r>
              <a:rPr lang="en-US" sz="2400" dirty="0">
                <a:solidFill>
                  <a:schemeClr val="tx1">
                    <a:lumMod val="95000"/>
                    <a:lumOff val="5000"/>
                  </a:schemeClr>
                </a:solidFill>
              </a:rPr>
              <a:t> - share copies with others </a:t>
            </a:r>
            <a:endParaRPr sz="2400" dirty="0">
              <a:solidFill>
                <a:schemeClr val="tx1">
                  <a:lumMod val="95000"/>
                  <a:lumOff val="5000"/>
                </a:schemeClr>
              </a:solidFill>
            </a:endParaRPr>
          </a:p>
          <a:p>
            <a:pPr marL="25400" lvl="0" indent="0" algn="l" rtl="0">
              <a:lnSpc>
                <a:spcPct val="100000"/>
              </a:lnSpc>
              <a:spcBef>
                <a:spcPts val="640"/>
              </a:spcBef>
              <a:spcAft>
                <a:spcPts val="0"/>
              </a:spcAft>
              <a:buSzPts val="3200"/>
              <a:buNone/>
            </a:pPr>
            <a:endParaRPr dirty="0"/>
          </a:p>
        </p:txBody>
      </p:sp>
      <p:pic>
        <p:nvPicPr>
          <p:cNvPr id="3" name="Audio 2">
            <a:hlinkClick r:id="" action="ppaction://media"/>
            <a:extLst>
              <a:ext uri="{FF2B5EF4-FFF2-40B4-BE49-F238E27FC236}">
                <a16:creationId xmlns:a16="http://schemas.microsoft.com/office/drawing/2014/main" id="{5B539397-B9B8-491B-332B-C5F8B5755A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4650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g1f2758f9297_1_16"/>
          <p:cNvSpPr txBox="1">
            <a:spLocks noGrp="1"/>
          </p:cNvSpPr>
          <p:nvPr>
            <p:ph type="title"/>
          </p:nvPr>
        </p:nvSpPr>
        <p:spPr>
          <a:xfrm>
            <a:off x="311727" y="225065"/>
            <a:ext cx="8368146" cy="53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US" sz="2800" b="1" dirty="0">
                <a:solidFill>
                  <a:schemeClr val="tx1">
                    <a:lumMod val="95000"/>
                    <a:lumOff val="5000"/>
                  </a:schemeClr>
                </a:solidFill>
              </a:rPr>
              <a:t>Licensing makes permissions clear</a:t>
            </a:r>
            <a:endParaRPr sz="2800" b="1" dirty="0">
              <a:solidFill>
                <a:schemeClr val="tx1">
                  <a:lumMod val="95000"/>
                  <a:lumOff val="5000"/>
                </a:schemeClr>
              </a:solidFill>
            </a:endParaRPr>
          </a:p>
        </p:txBody>
      </p:sp>
      <p:sp>
        <p:nvSpPr>
          <p:cNvPr id="94" name="Google Shape;94;g1f2758f9297_1_16"/>
          <p:cNvSpPr txBox="1"/>
          <p:nvPr/>
        </p:nvSpPr>
        <p:spPr>
          <a:xfrm>
            <a:off x="1766243" y="4261633"/>
            <a:ext cx="5611500" cy="4590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1200"/>
              </a:spcBef>
              <a:spcAft>
                <a:spcPts val="0"/>
              </a:spcAft>
              <a:buClr>
                <a:schemeClr val="dk1"/>
              </a:buClr>
              <a:buSzPts val="1100"/>
              <a:buFont typeface="Arial"/>
              <a:buNone/>
            </a:pPr>
            <a:r>
              <a:rPr lang="en-US" sz="1100" b="0" i="0" u="none" strike="noStrike" cap="none" dirty="0">
                <a:solidFill>
                  <a:srgbClr val="000000"/>
                </a:solidFill>
                <a:ea typeface="Proxima Nova"/>
                <a:cs typeface="Proxima Nova"/>
                <a:sym typeface="Proxima Nova"/>
              </a:rPr>
              <a:t>Image adapted by Abbey Elder from</a:t>
            </a:r>
            <a:r>
              <a:rPr lang="en-US" sz="1100" b="0" i="0" u="none" strike="noStrike" cap="none" dirty="0">
                <a:solidFill>
                  <a:schemeClr val="dk1"/>
                </a:solidFill>
                <a:ea typeface="Proxima Nova"/>
                <a:cs typeface="Proxima Nova"/>
                <a:sym typeface="Proxima Nova"/>
              </a:rPr>
              <a:t> "</a:t>
            </a:r>
            <a:r>
              <a:rPr lang="en-US" sz="1100" b="0" i="0" u="sng" strike="noStrike" cap="none" dirty="0">
                <a:solidFill>
                  <a:schemeClr val="dk1"/>
                </a:solidFill>
                <a:ea typeface="Proxima Nova"/>
                <a:cs typeface="Proxima Nova"/>
                <a:sym typeface="Proxima Nova"/>
                <a:hlinkClick r:id="rId5">
                  <a:extLst>
                    <a:ext uri="{A12FA001-AC4F-418D-AE19-62706E023703}">
                      <ahyp:hlinkClr xmlns:ahyp="http://schemas.microsoft.com/office/drawing/2018/hyperlinkcolor" val="tx"/>
                    </a:ext>
                  </a:extLst>
                </a:hlinkClick>
              </a:rPr>
              <a:t>Difference between open license, public domain and all rights reserved copyright</a:t>
            </a:r>
            <a:r>
              <a:rPr lang="en-US" sz="1100" b="0" i="0" u="none" strike="noStrike" cap="none" dirty="0">
                <a:solidFill>
                  <a:schemeClr val="dk1"/>
                </a:solidFill>
                <a:ea typeface="Proxima Nova"/>
                <a:cs typeface="Proxima Nova"/>
                <a:sym typeface="Proxima Nova"/>
              </a:rPr>
              <a:t>" by </a:t>
            </a:r>
            <a:r>
              <a:rPr lang="en-US" sz="1100" b="0" i="0" u="none" strike="noStrike" cap="none" dirty="0" err="1">
                <a:solidFill>
                  <a:schemeClr val="dk1"/>
                </a:solidFill>
                <a:ea typeface="Proxima Nova"/>
                <a:cs typeface="Proxima Nova"/>
                <a:sym typeface="Proxima Nova"/>
              </a:rPr>
              <a:t>Boyoung</a:t>
            </a:r>
            <a:r>
              <a:rPr lang="en-US" sz="1100" b="0" i="0" u="none" strike="noStrike" cap="none" dirty="0">
                <a:solidFill>
                  <a:schemeClr val="dk1"/>
                </a:solidFill>
                <a:ea typeface="Proxima Nova"/>
                <a:cs typeface="Proxima Nova"/>
                <a:sym typeface="Proxima Nova"/>
              </a:rPr>
              <a:t> Ch</a:t>
            </a:r>
            <a:r>
              <a:rPr lang="en-US" sz="1100" b="0" i="0" u="none" strike="noStrike" cap="none" dirty="0">
                <a:solidFill>
                  <a:srgbClr val="000000"/>
                </a:solidFill>
                <a:ea typeface="Proxima Nova"/>
                <a:cs typeface="Proxima Nova"/>
                <a:sym typeface="Proxima Nova"/>
              </a:rPr>
              <a:t>ae, licensed CC BY 4.0</a:t>
            </a:r>
            <a:endParaRPr sz="1100" b="0" i="0" u="none" strike="noStrike" cap="none" dirty="0">
              <a:solidFill>
                <a:srgbClr val="000000"/>
              </a:solidFill>
              <a:ea typeface="Proxima Nova"/>
              <a:cs typeface="Proxima Nova"/>
              <a:sym typeface="Proxima Nova"/>
            </a:endParaRPr>
          </a:p>
          <a:p>
            <a:pPr marL="0" marR="0" lvl="0" indent="0" algn="r" rtl="0">
              <a:lnSpc>
                <a:spcPct val="100000"/>
              </a:lnSpc>
              <a:spcBef>
                <a:spcPts val="1200"/>
              </a:spcBef>
              <a:spcAft>
                <a:spcPts val="0"/>
              </a:spcAft>
              <a:buClr>
                <a:srgbClr val="000000"/>
              </a:buClr>
              <a:buSzPts val="1400"/>
              <a:buFont typeface="Arial"/>
              <a:buNone/>
            </a:pPr>
            <a:endParaRPr sz="1100" b="0" i="0" u="none" strike="noStrike" cap="none" dirty="0">
              <a:solidFill>
                <a:srgbClr val="000000"/>
              </a:solidFill>
              <a:latin typeface="Proxima Nova"/>
              <a:ea typeface="Proxima Nova"/>
              <a:cs typeface="Proxima Nova"/>
              <a:sym typeface="Proxima Nova"/>
            </a:endParaRPr>
          </a:p>
        </p:txBody>
      </p:sp>
      <p:pic>
        <p:nvPicPr>
          <p:cNvPr id="95" name="Google Shape;95;g1f2758f9297_1_16" descr="This spectrum image represents Copyright, Creative Commons Licensing, and Public Domain. Copyright represents all rights reserved; Creative Commons Licensing represents some rights reserved; and Public Domain means that no copyright exists. "/>
          <p:cNvPicPr preferRelativeResize="0"/>
          <p:nvPr/>
        </p:nvPicPr>
        <p:blipFill rotWithShape="1">
          <a:blip r:embed="rId6">
            <a:alphaModFix/>
          </a:blip>
          <a:srcRect/>
          <a:stretch/>
        </p:blipFill>
        <p:spPr>
          <a:xfrm>
            <a:off x="1173206" y="1023883"/>
            <a:ext cx="7143939" cy="3237750"/>
          </a:xfrm>
          <a:prstGeom prst="rect">
            <a:avLst/>
          </a:prstGeom>
          <a:noFill/>
          <a:ln>
            <a:noFill/>
          </a:ln>
        </p:spPr>
      </p:pic>
      <p:pic>
        <p:nvPicPr>
          <p:cNvPr id="3" name="Audio 2">
            <a:hlinkClick r:id="" action="ppaction://media"/>
            <a:extLst>
              <a:ext uri="{FF2B5EF4-FFF2-40B4-BE49-F238E27FC236}">
                <a16:creationId xmlns:a16="http://schemas.microsoft.com/office/drawing/2014/main" id="{57445F76-53E8-5CE5-3E2E-2DC7573F19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p:transition advTm="5883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
        <p:cNvGrpSpPr/>
        <p:nvPr/>
      </p:nvGrpSpPr>
      <p:grpSpPr>
        <a:xfrm>
          <a:off x="0" y="0"/>
          <a:ext cx="0" cy="0"/>
          <a:chOff x="0" y="0"/>
          <a:chExt cx="0" cy="0"/>
        </a:xfrm>
      </p:grpSpPr>
      <p:sp>
        <p:nvSpPr>
          <p:cNvPr id="100" name="Google Shape;100;p11"/>
          <p:cNvSpPr txBox="1">
            <a:spLocks noGrp="1"/>
          </p:cNvSpPr>
          <p:nvPr>
            <p:ph type="title"/>
          </p:nvPr>
        </p:nvSpPr>
        <p:spPr>
          <a:xfrm>
            <a:off x="1325108" y="131619"/>
            <a:ext cx="7003473" cy="949036"/>
          </a:xfrm>
          <a:prstGeom prst="rect">
            <a:avLst/>
          </a:prstGeom>
          <a:noFill/>
          <a:ln>
            <a:noFill/>
          </a:ln>
        </p:spPr>
        <p:txBody>
          <a:bodyPr spcFirstLastPara="1" wrap="square" lIns="91425" tIns="91425" rIns="91425" bIns="91425" anchor="ctr" anchorCtr="0">
            <a:normAutofit/>
          </a:bodyPr>
          <a:lstStyle/>
          <a:p>
            <a:pPr marL="0" lvl="0" indent="0" rtl="0">
              <a:lnSpc>
                <a:spcPct val="100000"/>
              </a:lnSpc>
              <a:spcBef>
                <a:spcPts val="0"/>
              </a:spcBef>
              <a:spcAft>
                <a:spcPts val="0"/>
              </a:spcAft>
              <a:buSzPts val="4000"/>
              <a:buNone/>
            </a:pPr>
            <a:r>
              <a:rPr lang="en-US" sz="2800" dirty="0">
                <a:solidFill>
                  <a:srgbClr val="333333"/>
                </a:solidFill>
              </a:rPr>
              <a:t>“OER” can be a lot of things, and that’s good!</a:t>
            </a:r>
            <a:endParaRPr sz="2800" dirty="0">
              <a:solidFill>
                <a:srgbClr val="333333"/>
              </a:solidFill>
            </a:endParaRPr>
          </a:p>
        </p:txBody>
      </p:sp>
      <p:pic>
        <p:nvPicPr>
          <p:cNvPr id="101" name="Google Shape;101;p11" descr="An image of a video camera silhouette representing audiovisual materials, since OER can be those kinds of materials.  "/>
          <p:cNvPicPr preferRelativeResize="0"/>
          <p:nvPr/>
        </p:nvPicPr>
        <p:blipFill rotWithShape="1">
          <a:blip r:embed="rId5">
            <a:alphaModFix/>
          </a:blip>
          <a:srcRect/>
          <a:stretch/>
        </p:blipFill>
        <p:spPr>
          <a:xfrm>
            <a:off x="1677638" y="2950317"/>
            <a:ext cx="2828042" cy="1736676"/>
          </a:xfrm>
          <a:prstGeom prst="rect">
            <a:avLst/>
          </a:prstGeom>
          <a:noFill/>
          <a:ln>
            <a:solidFill>
              <a:schemeClr val="tx2"/>
            </a:solidFill>
          </a:ln>
        </p:spPr>
      </p:pic>
      <p:pic>
        <p:nvPicPr>
          <p:cNvPr id="102" name="Google Shape;102;p11" descr="An image of a purple book levitating representing that OER can be books."/>
          <p:cNvPicPr preferRelativeResize="0"/>
          <p:nvPr/>
        </p:nvPicPr>
        <p:blipFill rotWithShape="1">
          <a:blip r:embed="rId6">
            <a:alphaModFix/>
          </a:blip>
          <a:srcRect l="5645" t="6702" r="5239" b="6813"/>
          <a:stretch/>
        </p:blipFill>
        <p:spPr>
          <a:xfrm>
            <a:off x="3274883" y="909901"/>
            <a:ext cx="3098208" cy="1736676"/>
          </a:xfrm>
          <a:prstGeom prst="rect">
            <a:avLst/>
          </a:prstGeom>
          <a:noFill/>
          <a:ln>
            <a:noFill/>
          </a:ln>
        </p:spPr>
      </p:pic>
      <p:pic>
        <p:nvPicPr>
          <p:cNvPr id="103" name="Google Shape;103;p11" descr="An image of a laptop computer and a mobile smart phone. This represents how OER can also be software and mobile friendly. "/>
          <p:cNvPicPr preferRelativeResize="0"/>
          <p:nvPr/>
        </p:nvPicPr>
        <p:blipFill rotWithShape="1">
          <a:blip r:embed="rId7">
            <a:alphaModFix/>
          </a:blip>
          <a:srcRect/>
          <a:stretch/>
        </p:blipFill>
        <p:spPr>
          <a:xfrm>
            <a:off x="5327073" y="2950317"/>
            <a:ext cx="2743951" cy="1629175"/>
          </a:xfrm>
          <a:prstGeom prst="rect">
            <a:avLst/>
          </a:prstGeom>
          <a:noFill/>
          <a:ln w="9525" cap="flat" cmpd="sng">
            <a:solidFill>
              <a:schemeClr val="dk2"/>
            </a:solidFill>
            <a:prstDash val="solid"/>
            <a:round/>
            <a:headEnd type="none" w="sm" len="sm"/>
            <a:tailEnd type="none" w="sm" len="sm"/>
          </a:ln>
        </p:spPr>
      </p:pic>
      <p:pic>
        <p:nvPicPr>
          <p:cNvPr id="3" name="Audio 2">
            <a:hlinkClick r:id="" action="ppaction://media"/>
            <a:extLst>
              <a:ext uri="{FF2B5EF4-FFF2-40B4-BE49-F238E27FC236}">
                <a16:creationId xmlns:a16="http://schemas.microsoft.com/office/drawing/2014/main" id="{4321DFF1-9826-7E82-AE97-AB109C8DCAD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p:transition advTm="4184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f896c412d0_0_47"/>
          <p:cNvSpPr txBox="1">
            <a:spLocks noGrp="1"/>
          </p:cNvSpPr>
          <p:nvPr>
            <p:ph type="title"/>
          </p:nvPr>
        </p:nvSpPr>
        <p:spPr>
          <a:xfrm>
            <a:off x="1297859" y="268175"/>
            <a:ext cx="7734929" cy="918074"/>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5383"/>
              <a:buNone/>
            </a:pPr>
            <a:r>
              <a:rPr lang="en-US" b="1" dirty="0"/>
              <a:t>Examples of non-textbook OER</a:t>
            </a:r>
            <a:endParaRPr b="1" dirty="0"/>
          </a:p>
        </p:txBody>
      </p:sp>
      <p:sp>
        <p:nvSpPr>
          <p:cNvPr id="270" name="Google Shape;270;gf896c412d0_0_47"/>
          <p:cNvSpPr txBox="1">
            <a:spLocks noGrp="1"/>
          </p:cNvSpPr>
          <p:nvPr>
            <p:ph type="body" idx="1"/>
          </p:nvPr>
        </p:nvSpPr>
        <p:spPr>
          <a:xfrm>
            <a:off x="1455300" y="1000897"/>
            <a:ext cx="7194430" cy="3039762"/>
          </a:xfrm>
          <a:prstGeom prst="rect">
            <a:avLst/>
          </a:prstGeom>
          <a:noFill/>
          <a:ln>
            <a:noFill/>
          </a:ln>
        </p:spPr>
        <p:txBody>
          <a:bodyPr spcFirstLastPara="1" wrap="square" lIns="91425" tIns="91425" rIns="91425" bIns="91425" anchor="t" anchorCtr="0">
            <a:noAutofit/>
          </a:bodyPr>
          <a:lstStyle/>
          <a:p>
            <a:pPr marL="457200" lvl="0" indent="-339725" algn="l" rtl="0">
              <a:lnSpc>
                <a:spcPct val="115000"/>
              </a:lnSpc>
              <a:spcBef>
                <a:spcPts val="640"/>
              </a:spcBef>
              <a:spcAft>
                <a:spcPts val="0"/>
              </a:spcAft>
              <a:buSzPts val="1750"/>
              <a:buChar char="•"/>
            </a:pPr>
            <a:r>
              <a:rPr lang="en-US" sz="1904" dirty="0"/>
              <a:t>Activities: </a:t>
            </a:r>
            <a:r>
              <a:rPr lang="en-US" sz="1904" u="sng" dirty="0">
                <a:solidFill>
                  <a:srgbClr val="005DBA"/>
                </a:solidFill>
                <a:hlinkClick r:id="rId5">
                  <a:extLst>
                    <a:ext uri="{A12FA001-AC4F-418D-AE19-62706E023703}">
                      <ahyp:hlinkClr xmlns:ahyp="http://schemas.microsoft.com/office/drawing/2018/hyperlinkcolor" val="tx"/>
                    </a:ext>
                  </a:extLst>
                </a:hlinkClick>
              </a:rPr>
              <a:t>H5P exercises and quizzes</a:t>
            </a:r>
            <a:endParaRPr sz="1904" dirty="0">
              <a:solidFill>
                <a:srgbClr val="005DBA"/>
              </a:solidFill>
            </a:endParaRPr>
          </a:p>
          <a:p>
            <a:pPr marL="457200" lvl="0" indent="-339725" algn="l" rtl="0">
              <a:lnSpc>
                <a:spcPct val="115000"/>
              </a:lnSpc>
              <a:spcBef>
                <a:spcPts val="1000"/>
              </a:spcBef>
              <a:spcAft>
                <a:spcPts val="0"/>
              </a:spcAft>
              <a:buSzPts val="1750"/>
              <a:buChar char="•"/>
            </a:pPr>
            <a:r>
              <a:rPr lang="en-US" sz="1904" dirty="0"/>
              <a:t>Simulations: </a:t>
            </a:r>
            <a:r>
              <a:rPr lang="en-US" sz="1904" u="sng" dirty="0" err="1">
                <a:solidFill>
                  <a:srgbClr val="005DBA"/>
                </a:solidFill>
                <a:hlinkClick r:id="rId6">
                  <a:extLst>
                    <a:ext uri="{A12FA001-AC4F-418D-AE19-62706E023703}">
                      <ahyp:hlinkClr xmlns:ahyp="http://schemas.microsoft.com/office/drawing/2018/hyperlinkcolor" val="tx"/>
                    </a:ext>
                  </a:extLst>
                </a:hlinkClick>
              </a:rPr>
              <a:t>PhET</a:t>
            </a:r>
            <a:r>
              <a:rPr lang="en-US" sz="1904" u="sng" dirty="0">
                <a:solidFill>
                  <a:srgbClr val="005DBA"/>
                </a:solidFill>
                <a:hlinkClick r:id="rId6">
                  <a:extLst>
                    <a:ext uri="{A12FA001-AC4F-418D-AE19-62706E023703}">
                      <ahyp:hlinkClr xmlns:ahyp="http://schemas.microsoft.com/office/drawing/2018/hyperlinkcolor" val="tx"/>
                    </a:ext>
                  </a:extLst>
                </a:hlinkClick>
              </a:rPr>
              <a:t> Sims</a:t>
            </a:r>
            <a:endParaRPr sz="1904" dirty="0">
              <a:solidFill>
                <a:srgbClr val="005DBA"/>
              </a:solidFill>
            </a:endParaRPr>
          </a:p>
          <a:p>
            <a:pPr marL="457200" lvl="0" indent="-339725" algn="l" rtl="0">
              <a:lnSpc>
                <a:spcPct val="115000"/>
              </a:lnSpc>
              <a:spcBef>
                <a:spcPts val="1000"/>
              </a:spcBef>
              <a:spcAft>
                <a:spcPts val="0"/>
              </a:spcAft>
              <a:buSzPts val="1750"/>
              <a:buChar char="•"/>
            </a:pPr>
            <a:r>
              <a:rPr lang="en-US" sz="1904" dirty="0"/>
              <a:t>Labs:</a:t>
            </a:r>
            <a:r>
              <a:rPr lang="en-US" sz="1904" dirty="0">
                <a:solidFill>
                  <a:srgbClr val="005DBA"/>
                </a:solidFill>
              </a:rPr>
              <a:t> </a:t>
            </a:r>
            <a:r>
              <a:rPr lang="en-US" sz="1904" u="sng" dirty="0">
                <a:solidFill>
                  <a:srgbClr val="005DBA"/>
                </a:solidFill>
                <a:hlinkClick r:id="rId7">
                  <a:extLst>
                    <a:ext uri="{A12FA001-AC4F-418D-AE19-62706E023703}">
                      <ahyp:hlinkClr xmlns:ahyp="http://schemas.microsoft.com/office/drawing/2018/hyperlinkcolor" val="tx"/>
                    </a:ext>
                  </a:extLst>
                </a:hlinkClick>
              </a:rPr>
              <a:t>Gel Electrophoresis Genetics Lab Sim</a:t>
            </a:r>
            <a:endParaRPr sz="1904" dirty="0">
              <a:solidFill>
                <a:srgbClr val="005DBA"/>
              </a:solidFill>
            </a:endParaRPr>
          </a:p>
          <a:p>
            <a:pPr marL="457200" lvl="0" indent="-339725" algn="l" rtl="0">
              <a:lnSpc>
                <a:spcPct val="115000"/>
              </a:lnSpc>
              <a:spcBef>
                <a:spcPts val="1000"/>
              </a:spcBef>
              <a:spcAft>
                <a:spcPts val="0"/>
              </a:spcAft>
              <a:buSzPts val="1750"/>
              <a:buChar char="•"/>
            </a:pPr>
            <a:r>
              <a:rPr lang="en-US" sz="1904" dirty="0"/>
              <a:t>Videos: </a:t>
            </a:r>
            <a:r>
              <a:rPr lang="en-US" sz="1904" u="sng" dirty="0">
                <a:solidFill>
                  <a:srgbClr val="005DBA"/>
                </a:solidFill>
                <a:hlinkClick r:id="rId8">
                  <a:extLst>
                    <a:ext uri="{A12FA001-AC4F-418D-AE19-62706E023703}">
                      <ahyp:hlinkClr xmlns:ahyp="http://schemas.microsoft.com/office/drawing/2018/hyperlinkcolor" val="tx"/>
                    </a:ext>
                  </a:extLst>
                </a:hlinkClick>
              </a:rPr>
              <a:t>Class Piano Tutorials</a:t>
            </a:r>
            <a:endParaRPr sz="1904" dirty="0">
              <a:solidFill>
                <a:srgbClr val="005DBA"/>
              </a:solidFill>
            </a:endParaRPr>
          </a:p>
          <a:p>
            <a:pPr marL="457200" lvl="0" indent="-339725" algn="l" rtl="0">
              <a:lnSpc>
                <a:spcPct val="115000"/>
              </a:lnSpc>
              <a:spcBef>
                <a:spcPts val="1000"/>
              </a:spcBef>
              <a:spcAft>
                <a:spcPts val="0"/>
              </a:spcAft>
              <a:buSzPts val="1750"/>
              <a:buChar char="•"/>
            </a:pPr>
            <a:r>
              <a:rPr lang="en-US" sz="1904" dirty="0"/>
              <a:t>Case Studies: </a:t>
            </a:r>
            <a:r>
              <a:rPr lang="en-US" sz="1904" u="sng" dirty="0">
                <a:solidFill>
                  <a:srgbClr val="005DBA"/>
                </a:solidFill>
                <a:hlinkClick r:id="rId9">
                  <a:extLst>
                    <a:ext uri="{A12FA001-AC4F-418D-AE19-62706E023703}">
                      <ahyp:hlinkClr xmlns:ahyp="http://schemas.microsoft.com/office/drawing/2018/hyperlinkcolor" val="tx"/>
                    </a:ext>
                  </a:extLst>
                </a:hlinkClick>
              </a:rPr>
              <a:t>Food Justice Primer</a:t>
            </a:r>
            <a:endParaRPr sz="1904" dirty="0">
              <a:solidFill>
                <a:srgbClr val="005DBA"/>
              </a:solidFill>
            </a:endParaRPr>
          </a:p>
          <a:p>
            <a:pPr marL="457200" lvl="0" indent="-349567" algn="l" rtl="0">
              <a:lnSpc>
                <a:spcPct val="115000"/>
              </a:lnSpc>
              <a:spcBef>
                <a:spcPts val="1000"/>
              </a:spcBef>
              <a:spcAft>
                <a:spcPts val="0"/>
              </a:spcAft>
              <a:buSzPts val="1905"/>
              <a:buChar char="•"/>
            </a:pPr>
            <a:r>
              <a:rPr lang="en-US" sz="1904" dirty="0"/>
              <a:t>Homework Software: </a:t>
            </a:r>
            <a:r>
              <a:rPr lang="en-US" sz="1904" u="sng" dirty="0" err="1">
                <a:solidFill>
                  <a:srgbClr val="005DBA"/>
                </a:solidFill>
                <a:hlinkClick r:id="rId10">
                  <a:extLst>
                    <a:ext uri="{A12FA001-AC4F-418D-AE19-62706E023703}">
                      <ahyp:hlinkClr xmlns:ahyp="http://schemas.microsoft.com/office/drawing/2018/hyperlinkcolor" val="tx"/>
                    </a:ext>
                  </a:extLst>
                </a:hlinkClick>
              </a:rPr>
              <a:t>MyOpenMath</a:t>
            </a:r>
            <a:endParaRPr sz="1904" dirty="0">
              <a:solidFill>
                <a:srgbClr val="005DBA"/>
              </a:solidFill>
            </a:endParaRPr>
          </a:p>
          <a:p>
            <a:pPr marL="457200" lvl="0" indent="-339725" algn="l" rtl="0">
              <a:lnSpc>
                <a:spcPct val="115000"/>
              </a:lnSpc>
              <a:spcBef>
                <a:spcPts val="1000"/>
              </a:spcBef>
              <a:spcAft>
                <a:spcPts val="1000"/>
              </a:spcAft>
              <a:buSzPts val="1750"/>
              <a:buChar char="•"/>
            </a:pPr>
            <a:r>
              <a:rPr lang="en-US" sz="1904" dirty="0"/>
              <a:t>Lecture Slides &amp; Lesson Plans: </a:t>
            </a:r>
            <a:r>
              <a:rPr lang="en-US" sz="1904" u="sng" dirty="0">
                <a:solidFill>
                  <a:srgbClr val="005DBA"/>
                </a:solidFill>
                <a:hlinkClick r:id="rId11">
                  <a:extLst>
                    <a:ext uri="{A12FA001-AC4F-418D-AE19-62706E023703}">
                      <ahyp:hlinkClr xmlns:ahyp="http://schemas.microsoft.com/office/drawing/2018/hyperlinkcolor" val="tx"/>
                    </a:ext>
                  </a:extLst>
                </a:hlinkClick>
              </a:rPr>
              <a:t>MIT Courseware</a:t>
            </a:r>
            <a:endParaRPr sz="1750" dirty="0">
              <a:solidFill>
                <a:srgbClr val="005DBA"/>
              </a:solidFill>
            </a:endParaRPr>
          </a:p>
        </p:txBody>
      </p:sp>
      <p:pic>
        <p:nvPicPr>
          <p:cNvPr id="3" name="Audio 2">
            <a:hlinkClick r:id="" action="ppaction://media"/>
            <a:extLst>
              <a:ext uri="{FF2B5EF4-FFF2-40B4-BE49-F238E27FC236}">
                <a16:creationId xmlns:a16="http://schemas.microsoft.com/office/drawing/2014/main" id="{CE78DBDA-469E-B22E-5517-5CEA9631B62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76563" t="-76563" r="-76563" b="-76563"/>
          <a:stretch>
            <a:fillRect/>
          </a:stretch>
        </p:blipFill>
        <p:spPr>
          <a:xfrm>
            <a:off x="7539228" y="3538728"/>
            <a:ext cx="1543050" cy="1543050"/>
          </a:xfrm>
          <a:prstGeom prst="ellipse">
            <a:avLst/>
          </a:prstGeom>
        </p:spPr>
      </p:pic>
    </p:spTree>
  </p:cSld>
  <p:clrMapOvr>
    <a:masterClrMapping/>
  </p:clrMapOvr>
  <p:transition advTm="199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Google Shape;108;gafdd9252e0_0_15"/>
          <p:cNvSpPr txBox="1">
            <a:spLocks noGrp="1"/>
          </p:cNvSpPr>
          <p:nvPr>
            <p:ph type="title" idx="4294967295"/>
          </p:nvPr>
        </p:nvSpPr>
        <p:spPr>
          <a:xfrm>
            <a:off x="1899684" y="315618"/>
            <a:ext cx="5380074" cy="612775"/>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990"/>
              <a:buNone/>
            </a:pPr>
            <a:r>
              <a:rPr lang="en-US" sz="3333" dirty="0">
                <a:solidFill>
                  <a:schemeClr val="tx1">
                    <a:lumMod val="95000"/>
                    <a:lumOff val="5000"/>
                  </a:schemeClr>
                </a:solidFill>
              </a:rPr>
              <a:t>What </a:t>
            </a:r>
            <a:r>
              <a:rPr lang="en-US" sz="3333" u="sng" dirty="0">
                <a:solidFill>
                  <a:schemeClr val="tx1">
                    <a:lumMod val="95000"/>
                    <a:lumOff val="5000"/>
                  </a:schemeClr>
                </a:solidFill>
              </a:rPr>
              <a:t>isn’t</a:t>
            </a:r>
            <a:r>
              <a:rPr lang="en-US" sz="3333" dirty="0">
                <a:solidFill>
                  <a:schemeClr val="tx1">
                    <a:lumMod val="95000"/>
                    <a:lumOff val="5000"/>
                  </a:schemeClr>
                </a:solidFill>
              </a:rPr>
              <a:t> OER?</a:t>
            </a:r>
            <a:endParaRPr sz="3333" dirty="0">
              <a:solidFill>
                <a:schemeClr val="tx1">
                  <a:lumMod val="95000"/>
                  <a:lumOff val="5000"/>
                </a:schemeClr>
              </a:solidFill>
            </a:endParaRPr>
          </a:p>
        </p:txBody>
      </p:sp>
      <p:sp>
        <p:nvSpPr>
          <p:cNvPr id="109" name="Google Shape;109;gafdd9252e0_0_15"/>
          <p:cNvSpPr txBox="1">
            <a:spLocks noGrp="1"/>
          </p:cNvSpPr>
          <p:nvPr>
            <p:ph type="body" idx="1"/>
          </p:nvPr>
        </p:nvSpPr>
        <p:spPr>
          <a:xfrm>
            <a:off x="1240523" y="1087332"/>
            <a:ext cx="7744800" cy="348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40"/>
              </a:spcBef>
              <a:spcAft>
                <a:spcPts val="0"/>
              </a:spcAft>
              <a:buSzPts val="1800"/>
              <a:buNone/>
            </a:pPr>
            <a:r>
              <a:rPr lang="en-US" dirty="0">
                <a:solidFill>
                  <a:schemeClr val="tx1">
                    <a:lumMod val="95000"/>
                    <a:lumOff val="5000"/>
                  </a:schemeClr>
                </a:solidFill>
              </a:rPr>
              <a:t>Anything that isn’t BOTH </a:t>
            </a:r>
            <a:r>
              <a:rPr lang="en-US" b="1" dirty="0">
                <a:solidFill>
                  <a:schemeClr val="tx1">
                    <a:lumMod val="95000"/>
                    <a:lumOff val="5000"/>
                  </a:schemeClr>
                </a:solidFill>
              </a:rPr>
              <a:t>free</a:t>
            </a:r>
            <a:r>
              <a:rPr lang="en-US" dirty="0">
                <a:solidFill>
                  <a:schemeClr val="tx1">
                    <a:lumMod val="95000"/>
                    <a:lumOff val="5000"/>
                  </a:schemeClr>
                </a:solidFill>
              </a:rPr>
              <a:t> and </a:t>
            </a:r>
            <a:r>
              <a:rPr lang="en-US" b="1" dirty="0">
                <a:solidFill>
                  <a:schemeClr val="tx1">
                    <a:lumMod val="95000"/>
                    <a:lumOff val="5000"/>
                  </a:schemeClr>
                </a:solidFill>
              </a:rPr>
              <a:t>open </a:t>
            </a:r>
            <a:r>
              <a:rPr lang="en-US" dirty="0">
                <a:solidFill>
                  <a:schemeClr val="tx1">
                    <a:lumMod val="95000"/>
                    <a:lumOff val="5000"/>
                  </a:schemeClr>
                </a:solidFill>
              </a:rPr>
              <a:t>with 5R permissions:</a:t>
            </a:r>
            <a:endParaRPr b="1" dirty="0">
              <a:solidFill>
                <a:schemeClr val="tx1">
                  <a:lumMod val="95000"/>
                  <a:lumOff val="5000"/>
                </a:schemeClr>
              </a:solidFill>
            </a:endParaRPr>
          </a:p>
          <a:p>
            <a:pPr marL="457200" lvl="0" indent="-336550" algn="l" rtl="0">
              <a:lnSpc>
                <a:spcPct val="150000"/>
              </a:lnSpc>
              <a:spcBef>
                <a:spcPts val="640"/>
              </a:spcBef>
              <a:spcAft>
                <a:spcPts val="0"/>
              </a:spcAft>
              <a:buSzPts val="1700"/>
              <a:buChar char="•"/>
            </a:pPr>
            <a:r>
              <a:rPr lang="en-US" b="1" dirty="0">
                <a:solidFill>
                  <a:schemeClr val="tx1">
                    <a:lumMod val="95000"/>
                    <a:lumOff val="5000"/>
                  </a:schemeClr>
                </a:solidFill>
              </a:rPr>
              <a:t>Library-licensed resources</a:t>
            </a:r>
            <a:r>
              <a:rPr lang="en-US" dirty="0">
                <a:solidFill>
                  <a:schemeClr val="tx1">
                    <a:lumMod val="95000"/>
                    <a:lumOff val="5000"/>
                  </a:schemeClr>
                </a:solidFill>
              </a:rPr>
              <a:t>: free (to you) but not open</a:t>
            </a:r>
            <a:endParaRPr dirty="0">
              <a:solidFill>
                <a:schemeClr val="tx1">
                  <a:lumMod val="95000"/>
                  <a:lumOff val="5000"/>
                </a:schemeClr>
              </a:solidFill>
            </a:endParaRPr>
          </a:p>
          <a:p>
            <a:pPr marL="457200" lvl="0" indent="-336550" algn="l" rtl="0">
              <a:lnSpc>
                <a:spcPct val="150000"/>
              </a:lnSpc>
              <a:spcBef>
                <a:spcPts val="0"/>
              </a:spcBef>
              <a:spcAft>
                <a:spcPts val="0"/>
              </a:spcAft>
              <a:buSzPts val="1700"/>
              <a:buChar char="•"/>
            </a:pPr>
            <a:r>
              <a:rPr lang="en-US" b="1" dirty="0">
                <a:solidFill>
                  <a:schemeClr val="tx1">
                    <a:lumMod val="95000"/>
                    <a:lumOff val="5000"/>
                  </a:schemeClr>
                </a:solidFill>
              </a:rPr>
              <a:t>Most blogs, podcasts, &amp; websites</a:t>
            </a:r>
            <a:r>
              <a:rPr lang="en-US" dirty="0">
                <a:solidFill>
                  <a:schemeClr val="tx1">
                    <a:lumMod val="95000"/>
                    <a:lumOff val="5000"/>
                  </a:schemeClr>
                </a:solidFill>
              </a:rPr>
              <a:t>: free but not (always) open</a:t>
            </a:r>
            <a:endParaRPr dirty="0">
              <a:solidFill>
                <a:schemeClr val="tx1">
                  <a:lumMod val="95000"/>
                  <a:lumOff val="5000"/>
                </a:schemeClr>
              </a:solidFill>
            </a:endParaRPr>
          </a:p>
          <a:p>
            <a:pPr marL="457200" lvl="0" indent="-336550" algn="l" rtl="0">
              <a:lnSpc>
                <a:spcPct val="150000"/>
              </a:lnSpc>
              <a:spcBef>
                <a:spcPts val="0"/>
              </a:spcBef>
              <a:spcAft>
                <a:spcPts val="0"/>
              </a:spcAft>
              <a:buSzPts val="1700"/>
              <a:buChar char="•"/>
            </a:pPr>
            <a:r>
              <a:rPr lang="en-US" b="1" dirty="0">
                <a:solidFill>
                  <a:schemeClr val="tx1">
                    <a:lumMod val="95000"/>
                    <a:lumOff val="5000"/>
                  </a:schemeClr>
                </a:solidFill>
              </a:rPr>
              <a:t>Images you find on Google</a:t>
            </a:r>
            <a:r>
              <a:rPr lang="en-US" dirty="0">
                <a:solidFill>
                  <a:schemeClr val="tx1">
                    <a:lumMod val="95000"/>
                    <a:lumOff val="5000"/>
                  </a:schemeClr>
                </a:solidFill>
              </a:rPr>
              <a:t>: free but not open (check for a license!)</a:t>
            </a:r>
            <a:endParaRPr dirty="0">
              <a:solidFill>
                <a:schemeClr val="tx1">
                  <a:lumMod val="95000"/>
                  <a:lumOff val="5000"/>
                </a:schemeClr>
              </a:solidFill>
            </a:endParaRPr>
          </a:p>
          <a:p>
            <a:pPr marL="457200" lvl="0" indent="-336550" algn="l" rtl="0">
              <a:lnSpc>
                <a:spcPct val="150000"/>
              </a:lnSpc>
              <a:spcBef>
                <a:spcPts val="0"/>
              </a:spcBef>
              <a:spcAft>
                <a:spcPts val="0"/>
              </a:spcAft>
              <a:buSzPts val="1700"/>
              <a:buChar char="•"/>
            </a:pPr>
            <a:r>
              <a:rPr lang="en-US" b="1" dirty="0">
                <a:solidFill>
                  <a:schemeClr val="tx1">
                    <a:lumMod val="95000"/>
                    <a:lumOff val="5000"/>
                  </a:schemeClr>
                </a:solidFill>
              </a:rPr>
              <a:t>Open access monographs</a:t>
            </a:r>
            <a:r>
              <a:rPr lang="en-US" dirty="0">
                <a:solidFill>
                  <a:schemeClr val="tx1">
                    <a:lumMod val="95000"/>
                    <a:lumOff val="5000"/>
                  </a:schemeClr>
                </a:solidFill>
              </a:rPr>
              <a:t>: free and open (may not be remixable)</a:t>
            </a:r>
            <a:endParaRPr dirty="0">
              <a:solidFill>
                <a:schemeClr val="tx1">
                  <a:lumMod val="95000"/>
                  <a:lumOff val="5000"/>
                </a:schemeClr>
              </a:solidFill>
            </a:endParaRPr>
          </a:p>
          <a:p>
            <a:pPr marL="0" lvl="0" indent="0" algn="ctr" rtl="0">
              <a:lnSpc>
                <a:spcPct val="100000"/>
              </a:lnSpc>
              <a:spcBef>
                <a:spcPts val="1000"/>
              </a:spcBef>
              <a:spcAft>
                <a:spcPts val="0"/>
              </a:spcAft>
              <a:buSzPts val="1800"/>
              <a:buNone/>
            </a:pPr>
            <a:endParaRPr i="1" dirty="0">
              <a:solidFill>
                <a:schemeClr val="tx1">
                  <a:lumMod val="95000"/>
                  <a:lumOff val="5000"/>
                </a:schemeClr>
              </a:solidFill>
            </a:endParaRPr>
          </a:p>
          <a:p>
            <a:pPr marL="0" lvl="0" indent="0" algn="ctr" rtl="0">
              <a:lnSpc>
                <a:spcPct val="200000"/>
              </a:lnSpc>
              <a:spcBef>
                <a:spcPts val="640"/>
              </a:spcBef>
              <a:spcAft>
                <a:spcPts val="1000"/>
              </a:spcAft>
              <a:buSzPts val="1800"/>
              <a:buNone/>
            </a:pPr>
            <a:r>
              <a:rPr lang="en-US" dirty="0">
                <a:solidFill>
                  <a:schemeClr val="tx1">
                    <a:lumMod val="95000"/>
                    <a:lumOff val="5000"/>
                  </a:schemeClr>
                </a:solidFill>
              </a:rPr>
              <a:t>If something isn’t an OER, that doesn’t mean you can’t use it! </a:t>
            </a:r>
            <a:endParaRPr dirty="0">
              <a:solidFill>
                <a:schemeClr val="tx1">
                  <a:lumMod val="95000"/>
                  <a:lumOff val="5000"/>
                </a:schemeClr>
              </a:solidFill>
            </a:endParaRPr>
          </a:p>
        </p:txBody>
      </p:sp>
      <p:pic>
        <p:nvPicPr>
          <p:cNvPr id="3" name="Audio 2">
            <a:hlinkClick r:id="" action="ppaction://media"/>
            <a:extLst>
              <a:ext uri="{FF2B5EF4-FFF2-40B4-BE49-F238E27FC236}">
                <a16:creationId xmlns:a16="http://schemas.microsoft.com/office/drawing/2014/main" id="{1EBEF73B-B85A-CC79-F3B6-8871CCA48F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p:transition advTm="640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3113</TotalTime>
  <Words>1994</Words>
  <Application>Microsoft Office PowerPoint</Application>
  <PresentationFormat>On-screen Show (16:9)</PresentationFormat>
  <Paragraphs>137</Paragraphs>
  <Slides>28</Slides>
  <Notes>24</Notes>
  <HiddenSlides>0</HiddenSlides>
  <MMClips>28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Corbel</vt:lpstr>
      <vt:lpstr>Lato</vt:lpstr>
      <vt:lpstr>Montserrat SemiBold</vt:lpstr>
      <vt:lpstr>Raleway</vt:lpstr>
      <vt:lpstr>Roboto Condensed</vt:lpstr>
      <vt:lpstr>Proxima Nova</vt:lpstr>
      <vt:lpstr>Avenir</vt:lpstr>
      <vt:lpstr>Maven Pro</vt:lpstr>
      <vt:lpstr>Arimo</vt:lpstr>
      <vt:lpstr>Roboto</vt:lpstr>
      <vt:lpstr>Arial</vt:lpstr>
      <vt:lpstr>Montserrat</vt:lpstr>
      <vt:lpstr>Parallax</vt:lpstr>
      <vt:lpstr>AOER 101:  An Introduction to Affordable and Open Educational Resources for Your Classroom</vt:lpstr>
      <vt:lpstr>Fuller Attribution of Adaptation </vt:lpstr>
      <vt:lpstr>What are AOER?</vt:lpstr>
      <vt:lpstr>A Definition for open educational resources (OER)</vt:lpstr>
      <vt:lpstr>What kind of permissions?</vt:lpstr>
      <vt:lpstr>Licensing makes permissions clear</vt:lpstr>
      <vt:lpstr>“OER” can be a lot of things, and that’s good!</vt:lpstr>
      <vt:lpstr>Examples of non-textbook OER</vt:lpstr>
      <vt:lpstr>What isn’t OER?</vt:lpstr>
      <vt:lpstr>More on Affordable Education Resources (AER)</vt:lpstr>
      <vt:lpstr>What are the pros  and cons of AOER?</vt:lpstr>
      <vt:lpstr>Pros of AOER</vt:lpstr>
      <vt:lpstr>Due to high textbook costs:</vt:lpstr>
      <vt:lpstr>In addition to being free, OER can support:</vt:lpstr>
      <vt:lpstr>How?</vt:lpstr>
      <vt:lpstr>How is this good for colleges?</vt:lpstr>
      <vt:lpstr>How is this good for authors?</vt:lpstr>
      <vt:lpstr>Impact in Louisiana of OER Use</vt:lpstr>
      <vt:lpstr>Cons of OER </vt:lpstr>
      <vt:lpstr>Because OER are a relatively recent innovation… </vt:lpstr>
      <vt:lpstr>Most of these issues are  not inherent to OER  or only found in these materials.</vt:lpstr>
      <vt:lpstr>The biggest barrier to adopting OER:</vt:lpstr>
      <vt:lpstr>Wrapping Up</vt:lpstr>
      <vt:lpstr>You have options</vt:lpstr>
      <vt:lpstr>Take stock of what you have</vt:lpstr>
      <vt:lpstr>Figure out what you need</vt:lpstr>
      <vt:lpstr>AOER represent opportunities. </vt:lpstr>
      <vt:lpstr>Have questions? Reach out!    Contact me at loweme@nsula.edu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AOER 101:  An Introduction to Affordable and Open Educational Resources for Your Classroom</dc:title>
  <dc:creator>Elder, Abbey K [LIB]</dc:creator>
  <cp:lastModifiedBy>Megan Lowe</cp:lastModifiedBy>
  <cp:revision>77</cp:revision>
  <dcterms:created xsi:type="dcterms:W3CDTF">2020-10-19T14:10:47Z</dcterms:created>
  <dcterms:modified xsi:type="dcterms:W3CDTF">2023-05-22T22:35:35Z</dcterms:modified>
</cp:coreProperties>
</file>