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Lst>
  <p:notesMasterIdLst>
    <p:notesMasterId r:id="rId32"/>
  </p:notesMasterIdLst>
  <p:sldIdLst>
    <p:sldId id="256" r:id="rId2"/>
    <p:sldId id="326" r:id="rId3"/>
    <p:sldId id="281" r:id="rId4"/>
    <p:sldId id="327" r:id="rId5"/>
    <p:sldId id="282" r:id="rId6"/>
    <p:sldId id="283" r:id="rId7"/>
    <p:sldId id="286" r:id="rId8"/>
    <p:sldId id="284" r:id="rId9"/>
    <p:sldId id="285" r:id="rId10"/>
    <p:sldId id="328" r:id="rId11"/>
    <p:sldId id="339" r:id="rId12"/>
    <p:sldId id="287" r:id="rId13"/>
    <p:sldId id="291" r:id="rId14"/>
    <p:sldId id="341" r:id="rId15"/>
    <p:sldId id="293" r:id="rId16"/>
    <p:sldId id="294" r:id="rId17"/>
    <p:sldId id="295" r:id="rId18"/>
    <p:sldId id="329" r:id="rId19"/>
    <p:sldId id="330" r:id="rId20"/>
    <p:sldId id="331" r:id="rId21"/>
    <p:sldId id="332" r:id="rId22"/>
    <p:sldId id="292" r:id="rId23"/>
    <p:sldId id="333" r:id="rId24"/>
    <p:sldId id="334" r:id="rId25"/>
    <p:sldId id="336" r:id="rId26"/>
    <p:sldId id="335" r:id="rId27"/>
    <p:sldId id="343" r:id="rId28"/>
    <p:sldId id="337" r:id="rId29"/>
    <p:sldId id="342" r:id="rId30"/>
    <p:sldId id="325" r:id="rId31"/>
  </p:sldIdLst>
  <p:sldSz cx="9144000" cy="5143500" type="screen16x9"/>
  <p:notesSz cx="6858000" cy="9144000"/>
  <p:embeddedFontLst>
    <p:embeddedFont>
      <p:font typeface="Calibri" panose="020F0502020204030204" pitchFamily="34" charset="0"/>
      <p:regular r:id="rId33"/>
      <p:bold r:id="rId34"/>
      <p:italic r:id="rId35"/>
      <p:boldItalic r:id="rId36"/>
    </p:embeddedFont>
    <p:embeddedFont>
      <p:font typeface="Corbel" panose="020B0503020204020204" pitchFamily="34" charset="0"/>
      <p:regular r:id="rId37"/>
      <p:bold r:id="rId38"/>
      <p:italic r:id="rId39"/>
      <p:boldItalic r:id="rId40"/>
    </p:embeddedFont>
    <p:embeddedFont>
      <p:font typeface="Lato" panose="020F0502020204030203" pitchFamily="34" charset="0"/>
      <p:regular r:id="rId41"/>
      <p:bold r:id="rId42"/>
      <p:italic r:id="rId43"/>
      <p:boldItalic r:id="rId44"/>
    </p:embeddedFont>
    <p:embeddedFont>
      <p:font typeface="Maven Pro" panose="020B0604020202020204" charset="0"/>
      <p:regular r:id="rId45"/>
      <p:bold r:id="rId46"/>
    </p:embeddedFont>
    <p:embeddedFont>
      <p:font typeface="News Cycle" panose="020B0604020202020204" charset="2"/>
      <p:regular r:id="rId47"/>
      <p:bold r:id="rId48"/>
    </p:embeddedFont>
    <p:embeddedFont>
      <p:font typeface="Nunito" pitchFamily="2" charset="0"/>
      <p:regular r:id="rId49"/>
      <p:bold r:id="rId50"/>
      <p:italic r:id="rId51"/>
      <p:boldItalic r:id="rId52"/>
    </p:embeddedFont>
    <p:embeddedFont>
      <p:font typeface="Raleway" pitchFamily="2" charset="0"/>
      <p:regular r:id="rId53"/>
      <p:bold r:id="rId54"/>
      <p:italic r:id="rId55"/>
      <p:boldItalic r:id="rId56"/>
    </p:embeddedFont>
    <p:embeddedFont>
      <p:font typeface="Roboto" panose="02000000000000000000" pitchFamily="2" charset="0"/>
      <p:regular r:id="rId57"/>
      <p:bold r:id="rId58"/>
      <p:italic r:id="rId59"/>
      <p:boldItalic r:id="rId60"/>
    </p:embeddedFont>
    <p:embeddedFont>
      <p:font typeface="Roboto Condensed" panose="02000000000000000000" pitchFamily="2" charset="0"/>
      <p:regular r:id="rId61"/>
      <p:bold r:id="rId62"/>
      <p:italic r:id="rId63"/>
      <p:boldItalic r:id="rId6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7" roundtripDataSignature="AMtx7mguBhRLMYgqunH09PrqwB0r/Z67P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73" autoAdjust="0"/>
  </p:normalViewPr>
  <p:slideViewPr>
    <p:cSldViewPr snapToGrid="0">
      <p:cViewPr varScale="1">
        <p:scale>
          <a:sx n="138" d="100"/>
          <a:sy n="138" d="100"/>
        </p:scale>
        <p:origin x="834" y="120"/>
      </p:cViewPr>
      <p:guideLst>
        <p:guide orient="horz" pos="1620"/>
        <p:guide pos="2880"/>
      </p:guideLst>
    </p:cSldViewPr>
  </p:slideViewPr>
  <p:outlineViewPr>
    <p:cViewPr>
      <p:scale>
        <a:sx n="33" d="100"/>
        <a:sy n="33" d="100"/>
      </p:scale>
      <p:origin x="0" y="-1197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10.fntdata"/><Relationship Id="rId47" Type="http://schemas.openxmlformats.org/officeDocument/2006/relationships/font" Target="fonts/font15.fntdata"/><Relationship Id="rId63" Type="http://schemas.openxmlformats.org/officeDocument/2006/relationships/font" Target="fonts/font3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font" Target="fonts/font26.fntdata"/><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2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64" Type="http://schemas.openxmlformats.org/officeDocument/2006/relationships/font" Target="fonts/font32.fntdata"/><Relationship Id="rId77" Type="http://customschemas.google.com/relationships/presentationmetadata" Target="metadata"/><Relationship Id="rId8" Type="http://schemas.openxmlformats.org/officeDocument/2006/relationships/slide" Target="slides/slide7.xml"/><Relationship Id="rId51" Type="http://schemas.openxmlformats.org/officeDocument/2006/relationships/font" Target="fonts/font19.fntdata"/><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font" Target="fonts/font27.fntdata"/><Relationship Id="rId20" Type="http://schemas.openxmlformats.org/officeDocument/2006/relationships/slide" Target="slides/slide19.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font" Target="fonts/font3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font" Target="fonts/font28.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7.fntdata"/><Relationship Id="rId34" Type="http://schemas.openxmlformats.org/officeDocument/2006/relationships/font" Target="fonts/font2.fntdata"/><Relationship Id="rId50" Type="http://schemas.openxmlformats.org/officeDocument/2006/relationships/font" Target="fonts/font18.fntdata"/><Relationship Id="rId55"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docs.google.com/presentation/d/1YR4XIQy1JvwK4C4Ra8pXeeVqCrFGtrE_BWr_qQ2s3nA/edit" TargetMode="External"/><Relationship Id="rId3" Type="http://schemas.openxmlformats.org/officeDocument/2006/relationships/hyperlink" Target="https://docs.google.com/presentation/d/1V63O2In9e68u1cRT-pwP7jTtCOfzR46n/edit#slide=id.p1" TargetMode="External"/><Relationship Id="rId7" Type="http://schemas.openxmlformats.org/officeDocument/2006/relationships/hyperlink" Target="https://www.slideshare.net/KelseySmith106/whcl-innovate-2019-oer-basics"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www.slideshare.net/djernst/university-of-maryland-9272017" TargetMode="External"/><Relationship Id="rId5" Type="http://schemas.openxmlformats.org/officeDocument/2006/relationships/hyperlink" Target="https://docs.google.com/presentation/d/1NCBceGSr0hdb1dAQoomHW50N2knjqzQc/edit?usp=sharing&amp;ouid=115786884675212907923&amp;rtpof=true&amp;sd=true" TargetMode="External"/><Relationship Id="rId10" Type="http://schemas.openxmlformats.org/officeDocument/2006/relationships/hyperlink" Target="https://docs.google.com/presentation/d/11VTU-xdgwNCeMM3HXMBny2g6XOjHRyqQOn-0vhOxZnc/edit#slide=id.p" TargetMode="External"/><Relationship Id="rId4" Type="http://schemas.openxmlformats.org/officeDocument/2006/relationships/hyperlink" Target="https://creativecommons.org/licenses/by/4.0/" TargetMode="External"/><Relationship Id="rId9" Type="http://schemas.openxmlformats.org/officeDocument/2006/relationships/hyperlink" Target="https://docs.google.com/presentation/d/13lKL5jwAZTqVExUNJmPjm_6g0cvSsmQISm8IdNF6EV4/edit#slide=id.p4"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instr.iastate.libguides.com/oer"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 name="Google Shape;6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chemeClr val="dk1"/>
                </a:solidFill>
                <a:latin typeface="Roboto"/>
                <a:ea typeface="Roboto"/>
                <a:cs typeface="Roboto"/>
                <a:sym typeface="Roboto"/>
              </a:rPr>
              <a:t>Adaptation of “</a:t>
            </a:r>
            <a:r>
              <a:rPr lang="en-US" u="sng">
                <a:solidFill>
                  <a:schemeClr val="hlink"/>
                </a:solidFill>
                <a:latin typeface="Roboto"/>
                <a:ea typeface="Roboto"/>
                <a:cs typeface="Roboto"/>
                <a:sym typeface="Roboto"/>
                <a:hlinkClick r:id="rId3"/>
              </a:rPr>
              <a:t>OER 101</a:t>
            </a:r>
            <a:r>
              <a:rPr lang="en-US">
                <a:solidFill>
                  <a:schemeClr val="dk1"/>
                </a:solidFill>
                <a:latin typeface="Roboto"/>
                <a:ea typeface="Roboto"/>
                <a:cs typeface="Roboto"/>
                <a:sym typeface="Roboto"/>
              </a:rPr>
              <a:t>” by Abbey Elder, licensed under a </a:t>
            </a:r>
            <a:r>
              <a:rPr lang="en-US" u="sng">
                <a:solidFill>
                  <a:schemeClr val="dk1"/>
                </a:solidFill>
                <a:latin typeface="Roboto"/>
                <a:ea typeface="Roboto"/>
                <a:cs typeface="Roboto"/>
                <a:sym typeface="Roboto"/>
                <a:hlinkClick r:id="rId4">
                  <a:extLst>
                    <a:ext uri="{A12FA001-AC4F-418D-AE19-62706E023703}">
                      <ahyp:hlinkClr xmlns:ahyp="http://schemas.microsoft.com/office/drawing/2018/hyperlinkcolor" val="tx"/>
                    </a:ext>
                  </a:extLst>
                </a:hlinkClick>
              </a:rPr>
              <a:t>Creative Commons Attribution 4.0 International license</a:t>
            </a:r>
            <a:r>
              <a:rPr lang="en-US">
                <a:solidFill>
                  <a:schemeClr val="dk1"/>
                </a:solidFill>
                <a:latin typeface="Roboto"/>
                <a:ea typeface="Roboto"/>
                <a:cs typeface="Roboto"/>
                <a:sym typeface="Roboto"/>
              </a:rPr>
              <a:t>, which itself  is adapted from: </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Roboto"/>
              <a:ea typeface="Roboto"/>
              <a:cs typeface="Roboto"/>
              <a:sym typeface="Roboto"/>
            </a:endParaRPr>
          </a:p>
          <a:p>
            <a:pPr marL="457200" marR="0" lvl="0" indent="-298450" algn="l" rtl="0">
              <a:lnSpc>
                <a:spcPct val="100000"/>
              </a:lnSpc>
              <a:spcBef>
                <a:spcPts val="0"/>
              </a:spcBef>
              <a:spcAft>
                <a:spcPts val="0"/>
              </a:spcAft>
              <a:buClr>
                <a:schemeClr val="dk1"/>
              </a:buClr>
              <a:buSzPts val="1100"/>
              <a:buFont typeface="Roboto"/>
              <a:buChar char="➢"/>
            </a:pPr>
            <a:r>
              <a:rPr lang="en-US">
                <a:solidFill>
                  <a:schemeClr val="dk1"/>
                </a:solidFill>
                <a:latin typeface="Roboto"/>
                <a:ea typeface="Roboto"/>
                <a:cs typeface="Roboto"/>
                <a:sym typeface="Roboto"/>
              </a:rPr>
              <a:t>“</a:t>
            </a:r>
            <a:r>
              <a:rPr lang="en-US" u="sng">
                <a:solidFill>
                  <a:schemeClr val="dk1"/>
                </a:solidFill>
                <a:latin typeface="Roboto"/>
                <a:ea typeface="Roboto"/>
                <a:cs typeface="Roboto"/>
                <a:sym typeface="Roboto"/>
                <a:hlinkClick r:id="rId5">
                  <a:extLst>
                    <a:ext uri="{A12FA001-AC4F-418D-AE19-62706E023703}">
                      <ahyp:hlinkClr xmlns:ahyp="http://schemas.microsoft.com/office/drawing/2018/hyperlinkcolor" val="tx"/>
                    </a:ext>
                  </a:extLst>
                </a:hlinkClick>
              </a:rPr>
              <a:t>Getting Started with Open Educational Resources</a:t>
            </a:r>
            <a:r>
              <a:rPr lang="en-US">
                <a:solidFill>
                  <a:schemeClr val="dk1"/>
                </a:solidFill>
                <a:latin typeface="Roboto"/>
                <a:ea typeface="Roboto"/>
                <a:cs typeface="Roboto"/>
                <a:sym typeface="Roboto"/>
              </a:rPr>
              <a:t>” by Abbey Elder, licensed under a </a:t>
            </a:r>
            <a:r>
              <a:rPr lang="en-US" u="sng">
                <a:solidFill>
                  <a:schemeClr val="dk1"/>
                </a:solidFill>
                <a:latin typeface="Roboto"/>
                <a:ea typeface="Roboto"/>
                <a:cs typeface="Roboto"/>
                <a:sym typeface="Roboto"/>
                <a:hlinkClick r:id="rId4">
                  <a:extLst>
                    <a:ext uri="{A12FA001-AC4F-418D-AE19-62706E023703}">
                      <ahyp:hlinkClr xmlns:ahyp="http://schemas.microsoft.com/office/drawing/2018/hyperlinkcolor" val="tx"/>
                    </a:ext>
                  </a:extLst>
                </a:hlinkClick>
              </a:rPr>
              <a:t>Creative Commons Attribution 4.0 International license</a:t>
            </a:r>
            <a:endParaRPr>
              <a:solidFill>
                <a:schemeClr val="dk1"/>
              </a:solidFill>
              <a:latin typeface="Roboto"/>
              <a:ea typeface="Roboto"/>
              <a:cs typeface="Roboto"/>
              <a:sym typeface="Roboto"/>
            </a:endParaRPr>
          </a:p>
          <a:p>
            <a:pPr marL="457200" marR="0" lvl="0" indent="-298450" algn="l" rtl="0">
              <a:lnSpc>
                <a:spcPct val="100000"/>
              </a:lnSpc>
              <a:spcBef>
                <a:spcPts val="0"/>
              </a:spcBef>
              <a:spcAft>
                <a:spcPts val="0"/>
              </a:spcAft>
              <a:buClr>
                <a:schemeClr val="dk1"/>
              </a:buClr>
              <a:buSzPts val="1100"/>
              <a:buFont typeface="Roboto"/>
              <a:buChar char="➢"/>
            </a:pPr>
            <a:r>
              <a:rPr lang="en-US">
                <a:solidFill>
                  <a:schemeClr val="dk1"/>
                </a:solidFill>
                <a:latin typeface="Roboto"/>
                <a:ea typeface="Roboto"/>
                <a:cs typeface="Roboto"/>
                <a:sym typeface="Roboto"/>
              </a:rPr>
              <a:t>“</a:t>
            </a:r>
            <a:r>
              <a:rPr lang="en-US" u="sng">
                <a:solidFill>
                  <a:schemeClr val="dk1"/>
                </a:solidFill>
                <a:latin typeface="Roboto"/>
                <a:ea typeface="Roboto"/>
                <a:cs typeface="Roboto"/>
                <a:sym typeface="Roboto"/>
                <a:hlinkClick r:id="rId6">
                  <a:extLst>
                    <a:ext uri="{A12FA001-AC4F-418D-AE19-62706E023703}">
                      <ahyp:hlinkClr xmlns:ahyp="http://schemas.microsoft.com/office/drawing/2018/hyperlinkcolor" val="tx"/>
                    </a:ext>
                  </a:extLst>
                </a:hlinkClick>
              </a:rPr>
              <a:t>OTN Training Slides</a:t>
            </a:r>
            <a:r>
              <a:rPr lang="en-US">
                <a:solidFill>
                  <a:schemeClr val="dk1"/>
                </a:solidFill>
                <a:latin typeface="Roboto"/>
                <a:ea typeface="Roboto"/>
                <a:cs typeface="Roboto"/>
                <a:sym typeface="Roboto"/>
              </a:rPr>
              <a:t>” by David Ernst, available under a </a:t>
            </a:r>
            <a:r>
              <a:rPr lang="en-US" u="sng">
                <a:solidFill>
                  <a:schemeClr val="dk1"/>
                </a:solidFill>
                <a:latin typeface="Roboto"/>
                <a:ea typeface="Roboto"/>
                <a:cs typeface="Roboto"/>
                <a:sym typeface="Roboto"/>
                <a:hlinkClick r:id="rId4">
                  <a:extLst>
                    <a:ext uri="{A12FA001-AC4F-418D-AE19-62706E023703}">
                      <ahyp:hlinkClr xmlns:ahyp="http://schemas.microsoft.com/office/drawing/2018/hyperlinkcolor" val="tx"/>
                    </a:ext>
                  </a:extLst>
                </a:hlinkClick>
              </a:rPr>
              <a:t>Creative Commons Attribution 4.0 International license</a:t>
            </a:r>
            <a:r>
              <a:rPr lang="en-US" u="sng">
                <a:solidFill>
                  <a:schemeClr val="dk1"/>
                </a:solidFill>
                <a:latin typeface="Roboto"/>
                <a:ea typeface="Roboto"/>
                <a:cs typeface="Roboto"/>
                <a:sym typeface="Roboto"/>
              </a:rPr>
              <a:t>, </a:t>
            </a:r>
            <a:endParaRPr>
              <a:solidFill>
                <a:schemeClr val="dk1"/>
              </a:solidFill>
              <a:latin typeface="Roboto"/>
              <a:ea typeface="Roboto"/>
              <a:cs typeface="Roboto"/>
              <a:sym typeface="Roboto"/>
            </a:endParaRPr>
          </a:p>
          <a:p>
            <a:pPr marL="457200" marR="0" lvl="0" indent="-298450" algn="l" rtl="0">
              <a:lnSpc>
                <a:spcPct val="100000"/>
              </a:lnSpc>
              <a:spcBef>
                <a:spcPts val="0"/>
              </a:spcBef>
              <a:spcAft>
                <a:spcPts val="0"/>
              </a:spcAft>
              <a:buClr>
                <a:schemeClr val="dk1"/>
              </a:buClr>
              <a:buSzPts val="1100"/>
              <a:buFont typeface="Roboto"/>
              <a:buChar char="➢"/>
            </a:pPr>
            <a:r>
              <a:rPr lang="en-US">
                <a:solidFill>
                  <a:schemeClr val="dk1"/>
                </a:solidFill>
                <a:latin typeface="Roboto"/>
                <a:ea typeface="Roboto"/>
                <a:cs typeface="Roboto"/>
                <a:sym typeface="Roboto"/>
              </a:rPr>
              <a:t>“</a:t>
            </a:r>
            <a:r>
              <a:rPr lang="en-US" u="sng">
                <a:solidFill>
                  <a:schemeClr val="dk1"/>
                </a:solidFill>
                <a:latin typeface="Roboto"/>
                <a:ea typeface="Roboto"/>
                <a:cs typeface="Roboto"/>
                <a:sym typeface="Roboto"/>
                <a:hlinkClick r:id="rId7">
                  <a:extLst>
                    <a:ext uri="{A12FA001-AC4F-418D-AE19-62706E023703}">
                      <ahyp:hlinkClr xmlns:ahyp="http://schemas.microsoft.com/office/drawing/2018/hyperlinkcolor" val="tx"/>
                    </a:ext>
                  </a:extLst>
                </a:hlinkClick>
              </a:rPr>
              <a:t>OER Basics</a:t>
            </a:r>
            <a:r>
              <a:rPr lang="en-US">
                <a:solidFill>
                  <a:schemeClr val="dk1"/>
                </a:solidFill>
                <a:latin typeface="Roboto"/>
                <a:ea typeface="Roboto"/>
                <a:cs typeface="Roboto"/>
                <a:sym typeface="Roboto"/>
              </a:rPr>
              <a:t>” by Kelsey Smith, available under a </a:t>
            </a:r>
            <a:r>
              <a:rPr lang="en-US" u="sng">
                <a:solidFill>
                  <a:schemeClr val="dk1"/>
                </a:solidFill>
                <a:latin typeface="Roboto"/>
                <a:ea typeface="Roboto"/>
                <a:cs typeface="Roboto"/>
                <a:sym typeface="Roboto"/>
                <a:hlinkClick r:id="rId4">
                  <a:extLst>
                    <a:ext uri="{A12FA001-AC4F-418D-AE19-62706E023703}">
                      <ahyp:hlinkClr xmlns:ahyp="http://schemas.microsoft.com/office/drawing/2018/hyperlinkcolor" val="tx"/>
                    </a:ext>
                  </a:extLst>
                </a:hlinkClick>
              </a:rPr>
              <a:t>Creative Commons Attribution 4.0 International license</a:t>
            </a:r>
            <a:r>
              <a:rPr lang="en-US" u="sng">
                <a:solidFill>
                  <a:schemeClr val="dk1"/>
                </a:solidFill>
                <a:latin typeface="Roboto"/>
                <a:ea typeface="Roboto"/>
                <a:cs typeface="Roboto"/>
                <a:sym typeface="Roboto"/>
              </a:rPr>
              <a:t>, </a:t>
            </a:r>
            <a:r>
              <a:rPr lang="en-US" u="none">
                <a:solidFill>
                  <a:schemeClr val="dk1"/>
                </a:solidFill>
                <a:latin typeface="Roboto"/>
                <a:ea typeface="Roboto"/>
                <a:cs typeface="Roboto"/>
                <a:sym typeface="Roboto"/>
              </a:rPr>
              <a:t>and </a:t>
            </a:r>
            <a:endParaRPr>
              <a:solidFill>
                <a:schemeClr val="dk1"/>
              </a:solidFill>
              <a:latin typeface="Roboto"/>
              <a:ea typeface="Roboto"/>
              <a:cs typeface="Roboto"/>
              <a:sym typeface="Roboto"/>
            </a:endParaRPr>
          </a:p>
          <a:p>
            <a:pPr marL="457200" marR="0" lvl="0" indent="-298450" algn="l" rtl="0">
              <a:lnSpc>
                <a:spcPct val="100000"/>
              </a:lnSpc>
              <a:spcBef>
                <a:spcPts val="0"/>
              </a:spcBef>
              <a:spcAft>
                <a:spcPts val="0"/>
              </a:spcAft>
              <a:buClr>
                <a:schemeClr val="dk1"/>
              </a:buClr>
              <a:buSzPts val="1100"/>
              <a:buFont typeface="Roboto"/>
              <a:buChar char="➢"/>
            </a:pPr>
            <a:r>
              <a:rPr lang="en-US" u="none">
                <a:solidFill>
                  <a:schemeClr val="dk1"/>
                </a:solidFill>
                <a:latin typeface="Roboto"/>
                <a:ea typeface="Roboto"/>
                <a:cs typeface="Roboto"/>
                <a:sym typeface="Roboto"/>
              </a:rPr>
              <a:t>“</a:t>
            </a:r>
            <a:r>
              <a:rPr lang="en-US" u="sng">
                <a:solidFill>
                  <a:schemeClr val="dk1"/>
                </a:solidFill>
                <a:latin typeface="Roboto"/>
                <a:ea typeface="Roboto"/>
                <a:cs typeface="Roboto"/>
                <a:sym typeface="Roboto"/>
                <a:hlinkClick r:id="rId8">
                  <a:extLst>
                    <a:ext uri="{A12FA001-AC4F-418D-AE19-62706E023703}">
                      <ahyp:hlinkClr xmlns:ahyp="http://schemas.microsoft.com/office/drawing/2018/hyperlinkcolor" val="tx"/>
                    </a:ext>
                  </a:extLst>
                </a:hlinkClick>
              </a:rPr>
              <a:t>Finding and Evaluating OER</a:t>
            </a:r>
            <a:r>
              <a:rPr lang="en-US">
                <a:solidFill>
                  <a:schemeClr val="dk1"/>
                </a:solidFill>
                <a:latin typeface="Roboto"/>
                <a:ea typeface="Roboto"/>
                <a:cs typeface="Roboto"/>
                <a:sym typeface="Roboto"/>
              </a:rPr>
              <a:t>” by Mahrya Burnett and Abbey Elder, also available under a </a:t>
            </a:r>
            <a:r>
              <a:rPr lang="en-US" u="sng">
                <a:solidFill>
                  <a:schemeClr val="dk1"/>
                </a:solidFill>
                <a:latin typeface="Roboto"/>
                <a:ea typeface="Roboto"/>
                <a:cs typeface="Roboto"/>
                <a:sym typeface="Roboto"/>
                <a:hlinkClick r:id="rId4">
                  <a:extLst>
                    <a:ext uri="{A12FA001-AC4F-418D-AE19-62706E023703}">
                      <ahyp:hlinkClr xmlns:ahyp="http://schemas.microsoft.com/office/drawing/2018/hyperlinkcolor" val="tx"/>
                    </a:ext>
                  </a:extLst>
                </a:hlinkClick>
              </a:rPr>
              <a:t>Creative Commons Attribution 4.0 International license.</a:t>
            </a:r>
            <a:endParaRPr>
              <a:solidFill>
                <a:schemeClr val="dk1"/>
              </a:solidFill>
              <a:latin typeface="Roboto"/>
              <a:ea typeface="Roboto"/>
              <a:cs typeface="Roboto"/>
              <a:sym typeface="Roboto"/>
            </a:endParaRPr>
          </a:p>
          <a:p>
            <a:pPr marL="457200" lvl="0" indent="-298450" algn="l" rtl="0">
              <a:lnSpc>
                <a:spcPct val="100000"/>
              </a:lnSpc>
              <a:spcBef>
                <a:spcPts val="0"/>
              </a:spcBef>
              <a:spcAft>
                <a:spcPts val="0"/>
              </a:spcAft>
              <a:buClr>
                <a:schemeClr val="dk1"/>
              </a:buClr>
              <a:buSzPts val="1100"/>
              <a:buFont typeface="Roboto"/>
              <a:buChar char="➢"/>
            </a:pPr>
            <a:r>
              <a:rPr lang="en-US">
                <a:solidFill>
                  <a:schemeClr val="dk1"/>
                </a:solidFill>
                <a:latin typeface="Roboto"/>
                <a:ea typeface="Roboto"/>
                <a:cs typeface="Roboto"/>
                <a:sym typeface="Roboto"/>
              </a:rPr>
              <a:t> </a:t>
            </a:r>
            <a:r>
              <a:rPr lang="en-US" i="1" u="sng">
                <a:solidFill>
                  <a:schemeClr val="dk1"/>
                </a:solidFill>
                <a:latin typeface="Roboto"/>
                <a:ea typeface="Roboto"/>
                <a:cs typeface="Roboto"/>
                <a:sym typeface="Roboto"/>
                <a:hlinkClick r:id="rId9">
                  <a:extLst>
                    <a:ext uri="{A12FA001-AC4F-418D-AE19-62706E023703}">
                      <ahyp:hlinkClr xmlns:ahyp="http://schemas.microsoft.com/office/drawing/2018/hyperlinkcolor" val="tx"/>
                    </a:ext>
                  </a:extLst>
                </a:hlinkClick>
              </a:rPr>
              <a:t>KPU Open Pedagogy Workshop</a:t>
            </a:r>
            <a:r>
              <a:rPr lang="en-US" u="sng">
                <a:solidFill>
                  <a:schemeClr val="dk1"/>
                </a:solidFill>
                <a:latin typeface="Roboto"/>
                <a:ea typeface="Roboto"/>
                <a:cs typeface="Roboto"/>
                <a:sym typeface="Roboto"/>
                <a:hlinkClick r:id="rId9">
                  <a:extLst>
                    <a:ext uri="{A12FA001-AC4F-418D-AE19-62706E023703}">
                      <ahyp:hlinkClr xmlns:ahyp="http://schemas.microsoft.com/office/drawing/2018/hyperlinkcolor" val="tx"/>
                    </a:ext>
                  </a:extLst>
                </a:hlinkClick>
              </a:rPr>
              <a:t> </a:t>
            </a:r>
            <a:r>
              <a:rPr lang="en-US">
                <a:solidFill>
                  <a:schemeClr val="dk1"/>
                </a:solidFill>
                <a:latin typeface="Roboto"/>
                <a:ea typeface="Roboto"/>
                <a:cs typeface="Roboto"/>
                <a:sym typeface="Roboto"/>
              </a:rPr>
              <a:t>by Arthur Gill Green and Jennifer Kirkey, available under a </a:t>
            </a:r>
            <a:r>
              <a:rPr lang="en-US" u="sng">
                <a:solidFill>
                  <a:schemeClr val="dk1"/>
                </a:solidFill>
                <a:latin typeface="Roboto"/>
                <a:ea typeface="Roboto"/>
                <a:cs typeface="Roboto"/>
                <a:sym typeface="Roboto"/>
                <a:hlinkClick r:id="rId4">
                  <a:extLst>
                    <a:ext uri="{A12FA001-AC4F-418D-AE19-62706E023703}">
                      <ahyp:hlinkClr xmlns:ahyp="http://schemas.microsoft.com/office/drawing/2018/hyperlinkcolor" val="tx"/>
                    </a:ext>
                  </a:extLst>
                </a:hlinkClick>
              </a:rPr>
              <a:t>Creative Commons Attribution 4.0 license</a:t>
            </a:r>
            <a:r>
              <a:rPr lang="en-US">
                <a:solidFill>
                  <a:schemeClr val="dk1"/>
                </a:solidFill>
                <a:latin typeface="Roboto"/>
                <a:ea typeface="Roboto"/>
                <a:cs typeface="Roboto"/>
                <a:sym typeface="Roboto"/>
              </a:rPr>
              <a:t>.</a:t>
            </a:r>
            <a:endParaRPr>
              <a:solidFill>
                <a:schemeClr val="dk1"/>
              </a:solidFill>
              <a:latin typeface="Roboto"/>
              <a:ea typeface="Roboto"/>
              <a:cs typeface="Roboto"/>
              <a:sym typeface="Roboto"/>
            </a:endParaRPr>
          </a:p>
          <a:p>
            <a:pPr marL="457200" lvl="0" indent="-298450" algn="l" rtl="0">
              <a:lnSpc>
                <a:spcPct val="100000"/>
              </a:lnSpc>
              <a:spcBef>
                <a:spcPts val="0"/>
              </a:spcBef>
              <a:spcAft>
                <a:spcPts val="0"/>
              </a:spcAft>
              <a:buClr>
                <a:schemeClr val="dk1"/>
              </a:buClr>
              <a:buSzPts val="1100"/>
              <a:buFont typeface="Roboto"/>
              <a:buChar char="➢"/>
            </a:pPr>
            <a:r>
              <a:rPr lang="en-US" i="1" u="sng">
                <a:solidFill>
                  <a:schemeClr val="dk1"/>
                </a:solidFill>
                <a:latin typeface="Roboto"/>
                <a:ea typeface="Roboto"/>
                <a:cs typeface="Roboto"/>
                <a:sym typeface="Roboto"/>
                <a:hlinkClick r:id="rId10">
                  <a:extLst>
                    <a:ext uri="{A12FA001-AC4F-418D-AE19-62706E023703}">
                      <ahyp:hlinkClr xmlns:ahyp="http://schemas.microsoft.com/office/drawing/2018/hyperlinkcolor" val="tx"/>
                    </a:ext>
                  </a:extLst>
                </a:hlinkClick>
              </a:rPr>
              <a:t>Using Web-Based Annotation to Enhance the Teaching &amp; Study of Literature</a:t>
            </a:r>
            <a:r>
              <a:rPr lang="en-US">
                <a:solidFill>
                  <a:schemeClr val="dk1"/>
                </a:solidFill>
                <a:latin typeface="Roboto"/>
                <a:ea typeface="Roboto"/>
                <a:cs typeface="Roboto"/>
                <a:sym typeface="Roboto"/>
              </a:rPr>
              <a:t> by Jennifer Gipson and Steel Wagstaff, available under a </a:t>
            </a:r>
            <a:r>
              <a:rPr lang="en-US" u="sng">
                <a:solidFill>
                  <a:schemeClr val="dk1"/>
                </a:solidFill>
                <a:latin typeface="Roboto"/>
                <a:ea typeface="Roboto"/>
                <a:cs typeface="Roboto"/>
                <a:sym typeface="Roboto"/>
                <a:hlinkClick r:id="rId4">
                  <a:extLst>
                    <a:ext uri="{A12FA001-AC4F-418D-AE19-62706E023703}">
                      <ahyp:hlinkClr xmlns:ahyp="http://schemas.microsoft.com/office/drawing/2018/hyperlinkcolor" val="tx"/>
                    </a:ext>
                  </a:extLst>
                </a:hlinkClick>
              </a:rPr>
              <a:t>Creative Commons Attribution 4.0 license</a:t>
            </a:r>
            <a:r>
              <a:rPr lang="en-US">
                <a:solidFill>
                  <a:schemeClr val="dk1"/>
                </a:solidFill>
                <a:latin typeface="Roboto"/>
                <a:ea typeface="Roboto"/>
                <a:cs typeface="Roboto"/>
                <a:sym typeface="Roboto"/>
              </a:rPr>
              <a:t>.</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a:latin typeface="Raleway"/>
              <a:ea typeface="Raleway"/>
              <a:cs typeface="Raleway"/>
              <a:sym typeface="Raleway"/>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30d59cc99f_3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230d59cc99f_3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fd421f94f7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9" name="Google Shape;279;gfd421f94f7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fd421f94f7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4" name="Google Shape;284;gfd421f94f7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fd421f94f7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 name="Google Shape;290;gfd421f94f7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fd421f94f7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Google Shape;297;gfd421f94f7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fd421f94f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4" name="Google Shape;304;gfd421f94f7_0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40"/>
              </a:spcBef>
              <a:spcAft>
                <a:spcPts val="0"/>
              </a:spcAft>
              <a:buClr>
                <a:schemeClr val="dk1"/>
              </a:buClr>
              <a:buSzPts val="1100"/>
              <a:buFont typeface="Arial"/>
              <a:buNone/>
            </a:pPr>
            <a:r>
              <a:rPr lang="en-US" sz="1000">
                <a:solidFill>
                  <a:schemeClr val="dk1"/>
                </a:solidFill>
                <a:latin typeface="Maven Pro"/>
                <a:ea typeface="Maven Pro"/>
                <a:cs typeface="Maven Pro"/>
                <a:sym typeface="Maven Pro"/>
              </a:rPr>
              <a:t>Check for peer review attribution in the Front Matter or Back Matter of a book for more information. </a:t>
            </a:r>
            <a:endParaRPr sz="1000">
              <a:latin typeface="Maven Pro"/>
              <a:ea typeface="Maven Pro"/>
              <a:cs typeface="Maven Pro"/>
              <a:sym typeface="Maven Pr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2f28a5f0fe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4" name="Google Shape;314;g22f28a5f0fe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95" name="Google Shape;495;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fd421f94f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7" name="Google Shape;237;gfd421f94f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088639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 name="Google Shape;24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Additional OER repositories and databases can be found at </a:t>
            </a:r>
            <a:r>
              <a:rPr lang="en-US" u="sng" dirty="0">
                <a:solidFill>
                  <a:schemeClr val="hlink"/>
                </a:solidFill>
                <a:hlinkClick r:id="rId3"/>
              </a:rPr>
              <a:t>https://instr.iastate.libguides.com/oer</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19e76e99a7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19e76e99a7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19e76e99a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19e76e99a7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30bb6a0aa9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230bb6a0aa9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 name="Google Shape;264;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409575" y="-3572"/>
            <a:ext cx="3761184" cy="5147072"/>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196301" y="1035052"/>
            <a:ext cx="6430967" cy="1962149"/>
          </a:xfrm>
        </p:spPr>
        <p:txBody>
          <a:bodyPr anchor="b">
            <a:normAutofit/>
          </a:bodyPr>
          <a:lstStyle>
            <a:lvl1pPr algn="r">
              <a:defRPr sz="4500">
                <a:effectLst/>
              </a:defRPr>
            </a:lvl1pPr>
          </a:lstStyle>
          <a:p>
            <a:r>
              <a:rPr lang="en-US"/>
              <a:t>Click to edit Master title style</a:t>
            </a:r>
            <a:endParaRPr lang="en-US" dirty="0"/>
          </a:p>
        </p:txBody>
      </p:sp>
      <p:sp>
        <p:nvSpPr>
          <p:cNvPr id="3" name="Subtitle 2"/>
          <p:cNvSpPr>
            <a:spLocks noGrp="1"/>
          </p:cNvSpPr>
          <p:nvPr>
            <p:ph type="subTitle" idx="1"/>
          </p:nvPr>
        </p:nvSpPr>
        <p:spPr>
          <a:xfrm>
            <a:off x="3386533" y="2997200"/>
            <a:ext cx="5240734" cy="1041401"/>
          </a:xfrm>
        </p:spPr>
        <p:txBody>
          <a:bodyPr anchor="t">
            <a:normAutofit/>
          </a:bodyPr>
          <a:lstStyle>
            <a:lvl1pPr marL="0" indent="0" algn="r">
              <a:buNone/>
              <a:defRPr sz="1575">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5/22/2023</a:t>
            </a:fld>
            <a:endParaRPr lang="en-US" dirty="0"/>
          </a:p>
        </p:txBody>
      </p:sp>
      <p:sp>
        <p:nvSpPr>
          <p:cNvPr id="5" name="Footer Placeholder 4"/>
          <p:cNvSpPr>
            <a:spLocks noGrp="1"/>
          </p:cNvSpPr>
          <p:nvPr>
            <p:ph type="ftr" sz="quarter" idx="11"/>
          </p:nvPr>
        </p:nvSpPr>
        <p:spPr>
          <a:xfrm>
            <a:off x="3999309" y="4412457"/>
            <a:ext cx="3243033" cy="273844"/>
          </a:xfrm>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51853634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4" y="3549649"/>
            <a:ext cx="7514033" cy="425054"/>
          </a:xfrm>
        </p:spPr>
        <p:txBody>
          <a:bodyPr anchor="b">
            <a:normAutofit/>
          </a:bodyPr>
          <a:lstStyle>
            <a:lvl1pPr algn="ctr">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9509" y="699084"/>
            <a:ext cx="6169458" cy="2373732"/>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113234" y="3974702"/>
            <a:ext cx="7514033" cy="370284"/>
          </a:xfrm>
        </p:spPr>
        <p:txBody>
          <a:bodyPr>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56102976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5" y="514350"/>
            <a:ext cx="7514033" cy="2286000"/>
          </a:xfrm>
        </p:spPr>
        <p:txBody>
          <a:bodyPr anchor="ctr">
            <a:normAutofit/>
          </a:bodyPr>
          <a:lstStyle>
            <a:lvl1pPr algn="ctr">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1113234" y="3257550"/>
            <a:ext cx="7514035" cy="10858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049529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198959" y="647267"/>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5" name="TextBox 14"/>
          <p:cNvSpPr txBox="1"/>
          <p:nvPr/>
        </p:nvSpPr>
        <p:spPr>
          <a:xfrm>
            <a:off x="8170069" y="2114549"/>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
        <p:nvSpPr>
          <p:cNvPr id="2" name="Title 1"/>
          <p:cNvSpPr>
            <a:spLocks noGrp="1"/>
          </p:cNvSpPr>
          <p:nvPr>
            <p:ph type="title"/>
          </p:nvPr>
        </p:nvSpPr>
        <p:spPr>
          <a:xfrm>
            <a:off x="1656159" y="514351"/>
            <a:ext cx="6742509" cy="2057399"/>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827609" y="2571749"/>
            <a:ext cx="6399611" cy="285750"/>
          </a:xfrm>
        </p:spPr>
        <p:txBody>
          <a:bodyPr anchor="ctr">
            <a:normAutofit/>
          </a:bodyPr>
          <a:lstStyle>
            <a:lvl1pPr marL="0" indent="0">
              <a:buFontTx/>
              <a:buNone/>
              <a:defRPr sz="135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1113234" y="3257550"/>
            <a:ext cx="7514033" cy="10858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07568667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235" y="2481436"/>
            <a:ext cx="7514032" cy="1101600"/>
          </a:xfrm>
        </p:spPr>
        <p:txBody>
          <a:bodyPr anchor="b">
            <a:normAutofit/>
          </a:bodyPr>
          <a:lstStyle>
            <a:lvl1pPr algn="r">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1113234" y="3583036"/>
            <a:ext cx="7514033" cy="645300"/>
          </a:xfrm>
        </p:spPr>
        <p:txBody>
          <a:bodyPr anchor="t">
            <a:normAutofit/>
          </a:bodyPr>
          <a:lstStyle>
            <a:lvl1pPr marL="0" indent="0" algn="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08694661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198959" y="647267"/>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5" name="TextBox 14"/>
          <p:cNvSpPr txBox="1"/>
          <p:nvPr/>
        </p:nvSpPr>
        <p:spPr>
          <a:xfrm>
            <a:off x="8170069" y="2114549"/>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
        <p:nvSpPr>
          <p:cNvPr id="2" name="Title 1"/>
          <p:cNvSpPr>
            <a:spLocks noGrp="1"/>
          </p:cNvSpPr>
          <p:nvPr>
            <p:ph type="title"/>
          </p:nvPr>
        </p:nvSpPr>
        <p:spPr>
          <a:xfrm>
            <a:off x="1656159" y="514351"/>
            <a:ext cx="6742509" cy="2057399"/>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13235" y="2914650"/>
            <a:ext cx="7514033" cy="666750"/>
          </a:xfrm>
        </p:spPr>
        <p:txBody>
          <a:bodyPr vert="horz" lIns="91440" tIns="45720" rIns="91440" bIns="45720" rtlCol="0" anchor="b">
            <a:normAutofit/>
          </a:bodyPr>
          <a:lstStyle>
            <a:lvl1pPr algn="r">
              <a:buNone/>
              <a:defRPr lang="en-US" sz="1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234" y="3581400"/>
            <a:ext cx="7514033" cy="762000"/>
          </a:xfrm>
        </p:spPr>
        <p:txBody>
          <a:bodyPr anchor="t">
            <a:normAutofit/>
          </a:bodyPr>
          <a:lstStyle>
            <a:lvl1pPr marL="0" indent="0" algn="r">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5149733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235" y="514350"/>
            <a:ext cx="7514034" cy="2045494"/>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13234" y="2628900"/>
            <a:ext cx="7514035" cy="62865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234" y="3257550"/>
            <a:ext cx="7514035" cy="108585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25479767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618686080"/>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9492" y="514350"/>
            <a:ext cx="1327777" cy="38290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3234" y="514350"/>
            <a:ext cx="6014807" cy="382905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113288828"/>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1">
  <p:cSld name="Blank 1">
    <p:bg>
      <p:bgPr>
        <a:solidFill>
          <a:schemeClr val="dk1"/>
        </a:solidFill>
        <a:effectLst/>
      </p:bgPr>
    </p:bg>
    <p:spTree>
      <p:nvGrpSpPr>
        <p:cNvPr id="1" name="Shape 32"/>
        <p:cNvGrpSpPr/>
        <p:nvPr/>
      </p:nvGrpSpPr>
      <p:grpSpPr>
        <a:xfrm>
          <a:off x="0" y="0"/>
          <a:ext cx="0" cy="0"/>
          <a:chOff x="0" y="0"/>
          <a:chExt cx="0" cy="0"/>
        </a:xfrm>
      </p:grpSpPr>
      <p:sp>
        <p:nvSpPr>
          <p:cNvPr id="33" name="Google Shape;33;g1f6e436dbaf_0_395"/>
          <p:cNvSpPr txBox="1">
            <a:spLocks noGrp="1"/>
          </p:cNvSpPr>
          <p:nvPr>
            <p:ph type="sldNum" idx="12"/>
          </p:nvPr>
        </p:nvSpPr>
        <p:spPr>
          <a:xfrm>
            <a:off x="8480584"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347528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9" name="Google Shape;19;g1f6e436dbaf_0_336"/>
          <p:cNvSpPr txBox="1">
            <a:spLocks noGrp="1"/>
          </p:cNvSpPr>
          <p:nvPr>
            <p:ph type="title"/>
          </p:nvPr>
        </p:nvSpPr>
        <p:spPr>
          <a:xfrm>
            <a:off x="729450" y="947525"/>
            <a:ext cx="7688700" cy="535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a:endParaRPr/>
          </a:p>
        </p:txBody>
      </p:sp>
      <p:sp>
        <p:nvSpPr>
          <p:cNvPr id="20" name="Google Shape;20;g1f6e436dbaf_0_336"/>
          <p:cNvSpPr txBox="1">
            <a:spLocks noGrp="1"/>
          </p:cNvSpPr>
          <p:nvPr>
            <p:ph type="body" idx="1"/>
          </p:nvPr>
        </p:nvSpPr>
        <p:spPr>
          <a:xfrm>
            <a:off x="729450" y="1697725"/>
            <a:ext cx="7688700" cy="2642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SzPts val="16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1" name="Google Shape;21;g1f6e436dbaf_0_336"/>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9892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213893" y="4400349"/>
            <a:ext cx="413375" cy="273844"/>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008372938"/>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
        <p:cNvGrpSpPr/>
        <p:nvPr/>
      </p:nvGrpSpPr>
      <p:grpSpPr>
        <a:xfrm>
          <a:off x="0" y="0"/>
          <a:ext cx="0" cy="0"/>
          <a:chOff x="0" y="0"/>
          <a:chExt cx="0" cy="0"/>
        </a:xfrm>
      </p:grpSpPr>
      <p:sp>
        <p:nvSpPr>
          <p:cNvPr id="30" name="Google Shape;30;g1f6e436dbaf_0_383"/>
          <p:cNvSpPr txBox="1">
            <a:spLocks noGrp="1"/>
          </p:cNvSpPr>
          <p:nvPr>
            <p:ph type="body" idx="1"/>
          </p:nvPr>
        </p:nvSpPr>
        <p:spPr>
          <a:xfrm>
            <a:off x="724950" y="4372551"/>
            <a:ext cx="7697400" cy="4605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600"/>
              <a:buNone/>
              <a:defRPr/>
            </a:lvl1pPr>
          </a:lstStyle>
          <a:p>
            <a:endParaRPr/>
          </a:p>
        </p:txBody>
      </p:sp>
      <p:sp>
        <p:nvSpPr>
          <p:cNvPr id="31" name="Google Shape;31;g1f6e436dbaf_0_383"/>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642316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dk1"/>
        </a:solidFill>
        <a:effectLst/>
      </p:bgPr>
    </p:bg>
    <p:spTree>
      <p:nvGrpSpPr>
        <p:cNvPr id="1" name="Shape 26"/>
        <p:cNvGrpSpPr/>
        <p:nvPr/>
      </p:nvGrpSpPr>
      <p:grpSpPr>
        <a:xfrm>
          <a:off x="0" y="0"/>
          <a:ext cx="0" cy="0"/>
          <a:chOff x="0" y="0"/>
          <a:chExt cx="0" cy="0"/>
        </a:xfrm>
      </p:grpSpPr>
      <p:sp>
        <p:nvSpPr>
          <p:cNvPr id="27" name="Google Shape;27;g1f6e436dbaf_0_330"/>
          <p:cNvSpPr txBox="1">
            <a:spLocks noGrp="1"/>
          </p:cNvSpPr>
          <p:nvPr>
            <p:ph type="title"/>
          </p:nvPr>
        </p:nvSpPr>
        <p:spPr>
          <a:xfrm>
            <a:off x="729450" y="1322450"/>
            <a:ext cx="7688400" cy="1518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28" name="Google Shape;28;g1f6e436dbaf_0_330"/>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58479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14"/>
        <p:cNvGrpSpPr/>
        <p:nvPr/>
      </p:nvGrpSpPr>
      <p:grpSpPr>
        <a:xfrm>
          <a:off x="0" y="0"/>
          <a:ext cx="0" cy="0"/>
          <a:chOff x="0" y="0"/>
          <a:chExt cx="0" cy="0"/>
        </a:xfrm>
      </p:grpSpPr>
      <p:sp>
        <p:nvSpPr>
          <p:cNvPr id="15" name="Google Shape;15;g1f6e436dbaf_0_368"/>
          <p:cNvSpPr txBox="1">
            <a:spLocks noGrp="1"/>
          </p:cNvSpPr>
          <p:nvPr>
            <p:ph type="title"/>
          </p:nvPr>
        </p:nvSpPr>
        <p:spPr>
          <a:xfrm>
            <a:off x="729450" y="864300"/>
            <a:ext cx="7021200" cy="29850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16" name="Google Shape;16;g1f6e436dbaf_0_368"/>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16133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9210" y="2000249"/>
            <a:ext cx="6698060" cy="1582787"/>
          </a:xfrm>
        </p:spPr>
        <p:txBody>
          <a:bodyPr anchor="b"/>
          <a:lstStyle>
            <a:lvl1pPr algn="r">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1929209" y="3583036"/>
            <a:ext cx="6698061" cy="645300"/>
          </a:xfrm>
        </p:spPr>
        <p:txBody>
          <a:bodyPr anchor="t">
            <a:normAutofit/>
          </a:bodyPr>
          <a:lstStyle>
            <a:lvl1pPr marL="0" indent="0" algn="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43556520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13234" y="514351"/>
            <a:ext cx="7514035" cy="131444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13235" y="2000250"/>
            <a:ext cx="3671291" cy="2343151"/>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55975" y="2000250"/>
            <a:ext cx="3671292" cy="234315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96263540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9134" y="1993900"/>
            <a:ext cx="3455391" cy="432197"/>
          </a:xfrm>
        </p:spPr>
        <p:txBody>
          <a:bodyPr anchor="b">
            <a:noAutofit/>
          </a:bodyPr>
          <a:lstStyle>
            <a:lvl1pPr marL="0" indent="0">
              <a:buNone/>
              <a:defRPr sz="2100" b="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13233" y="2501503"/>
            <a:ext cx="3671292" cy="1841897"/>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60366" y="2000250"/>
            <a:ext cx="3466903" cy="432197"/>
          </a:xfrm>
        </p:spPr>
        <p:txBody>
          <a:bodyPr anchor="b">
            <a:noAutofit/>
          </a:bodyPr>
          <a:lstStyle>
            <a:lvl1pPr marL="0" indent="0">
              <a:buNone/>
              <a:defRPr sz="2100" b="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955975" y="2501503"/>
            <a:ext cx="3671292" cy="1841897"/>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70778555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99049989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70133356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4" y="1200150"/>
            <a:ext cx="2661841" cy="1028700"/>
          </a:xfrm>
        </p:spPr>
        <p:txBody>
          <a:bodyPr anchor="b">
            <a:normAutofit/>
          </a:bodyPr>
          <a:lstStyle>
            <a:lvl1pPr algn="ctr">
              <a:defRPr sz="1800" b="0"/>
            </a:lvl1pPr>
          </a:lstStyle>
          <a:p>
            <a:r>
              <a:rPr lang="en-US"/>
              <a:t>Click to edit Master title style</a:t>
            </a:r>
            <a:endParaRPr lang="en-US" dirty="0"/>
          </a:p>
        </p:txBody>
      </p:sp>
      <p:sp>
        <p:nvSpPr>
          <p:cNvPr id="3" name="Content Placeholder 2"/>
          <p:cNvSpPr>
            <a:spLocks noGrp="1"/>
          </p:cNvSpPr>
          <p:nvPr>
            <p:ph idx="1"/>
          </p:nvPr>
        </p:nvSpPr>
        <p:spPr>
          <a:xfrm>
            <a:off x="3946525" y="514350"/>
            <a:ext cx="4680743" cy="3829051"/>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3234" y="2228850"/>
            <a:ext cx="2661841" cy="1371600"/>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30879216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043" y="1314449"/>
            <a:ext cx="4069619" cy="1028700"/>
          </a:xfrm>
        </p:spPr>
        <p:txBody>
          <a:bodyPr anchor="b">
            <a:normAutofit/>
          </a:bodyPr>
          <a:lstStyle>
            <a:lvl1pPr algn="ctr">
              <a:defRPr sz="21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96011" y="685800"/>
            <a:ext cx="2460731" cy="3429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112043" y="2343149"/>
            <a:ext cx="4069619" cy="1371600"/>
          </a:xfrm>
        </p:spPr>
        <p:txBody>
          <a:bodyPr>
            <a:normAutofit/>
          </a:bodyPr>
          <a:lstStyle>
            <a:lvl1pPr marL="0" indent="0" algn="ctr">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99552000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13109" y="0"/>
            <a:ext cx="1827610" cy="51435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113234" y="514351"/>
            <a:ext cx="7514035" cy="131444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13233" y="2000250"/>
            <a:ext cx="7514035" cy="234315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9492" y="4412457"/>
            <a:ext cx="857250" cy="273844"/>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B61BEF0D-F0BB-DE4B-95CE-6DB70DBA9567}" type="datetimeFigureOut">
              <a:rPr lang="en-US" dirty="0"/>
              <a:pPr/>
              <a:t>5/22/2023</a:t>
            </a:fld>
            <a:endParaRPr lang="en-US" dirty="0"/>
          </a:p>
        </p:txBody>
      </p:sp>
      <p:sp>
        <p:nvSpPr>
          <p:cNvPr id="5" name="Footer Placeholder 4"/>
          <p:cNvSpPr>
            <a:spLocks noGrp="1"/>
          </p:cNvSpPr>
          <p:nvPr>
            <p:ph type="ftr" sz="quarter" idx="3"/>
          </p:nvPr>
        </p:nvSpPr>
        <p:spPr>
          <a:xfrm>
            <a:off x="1929210" y="4412457"/>
            <a:ext cx="5313133" cy="273844"/>
          </a:xfrm>
          <a:prstGeom prst="rect">
            <a:avLst/>
          </a:prstGeom>
        </p:spPr>
        <p:txBody>
          <a:bodyPr vert="horz" lIns="91440" tIns="45720" rIns="91440" bIns="45720" rtlCol="0" anchor="ctr"/>
          <a:lstStyle>
            <a:lvl1pPr algn="l">
              <a:defRPr sz="75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8213893" y="4412457"/>
            <a:ext cx="413375" cy="273844"/>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56804363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Lst>
  <p:transition>
    <p:fade thruBlk="1"/>
  </p:transition>
  <p:hf sldNum="0" hdr="0" ftr="0" dt="0"/>
  <p:txStyles>
    <p:titleStyle>
      <a:lvl1pPr algn="ctr" defTabSz="342900" rtl="0" eaLnBrk="1" latinLnBrk="0" hangingPunct="1">
        <a:spcBef>
          <a:spcPct val="0"/>
        </a:spcBef>
        <a:buNone/>
        <a:defRPr sz="3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lumMod val="75000"/>
          </a:schemeClr>
        </a:buClr>
        <a:buSzPct val="145000"/>
        <a:buFont typeface="Arial"/>
        <a:buChar char="•"/>
        <a:defRPr sz="1800" kern="1200" cap="none">
          <a:solidFill>
            <a:schemeClr val="tx1"/>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lumMod val="75000"/>
          </a:schemeClr>
        </a:buClr>
        <a:buSzPct val="145000"/>
        <a:buFont typeface="Arial"/>
        <a:buChar char="•"/>
        <a:defRPr sz="1500" kern="1200" cap="none">
          <a:solidFill>
            <a:schemeClr val="tx1"/>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lumMod val="75000"/>
          </a:schemeClr>
        </a:buClr>
        <a:buSzPct val="145000"/>
        <a:buFont typeface="Arial"/>
        <a:buChar char="•"/>
        <a:defRPr sz="1350" kern="1200" cap="none">
          <a:solidFill>
            <a:schemeClr val="tx1"/>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lumMod val="75000"/>
          </a:schemeClr>
        </a:buClr>
        <a:buSzPct val="145000"/>
        <a:buFont typeface="Arial"/>
        <a:buChar char="•"/>
        <a:defRPr sz="1200" kern="1200" cap="none">
          <a:solidFill>
            <a:schemeClr val="tx1"/>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creativecommons.org/licenses/by/4.0/" TargetMode="External"/><Relationship Id="rId4" Type="http://schemas.openxmlformats.org/officeDocument/2006/relationships/hyperlink" Target="https://docs.google.com/presentation/d/1V63O2In9e68u1cRT-pwP7jTtCOfzR46n/edit#slide=id.p1"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hyperlink" Target="https://open.umn.edu/opentextbooks/reviews/rubric" TargetMode="External"/><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hyperlink" Target="https://docs.google.com/document/d/1J0oT1xZCciyXtk1I7MB_r9saVDHlpQD7Ml5Ep9uCLfM/edit" TargetMode="External"/><Relationship Id="rId4" Type="http://schemas.openxmlformats.org/officeDocument/2006/relationships/hyperlink" Target="https://open.bccampus.ca/files/2014/07/OERR-Rubric.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hyperlink" Target="https://open.umn.edu/opentextbooks/textbooks/parenting-and-family-diversity-issues" TargetMode="External"/><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hyperlink" Target="https://aimath.org/textbooks/approved-textbook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s://docs.google.com/presentation/d/13lKL5jwAZTqVExUNJmPjm_6g0cvSsmQISm8IdNF6EV4/edit#slide=id.p4" TargetMode="External"/><Relationship Id="rId3" Type="http://schemas.openxmlformats.org/officeDocument/2006/relationships/hyperlink" Target="https://creativecommons.org/licenses/by/4.0/" TargetMode="External"/><Relationship Id="rId7" Type="http://schemas.openxmlformats.org/officeDocument/2006/relationships/hyperlink" Target="https://docs.google.com/presentation/d/1YR4XIQy1JvwK4C4Ra8pXeeVqCrFGtrE_BWr_qQ2s3nA/edit" TargetMode="External"/><Relationship Id="rId2" Type="http://schemas.openxmlformats.org/officeDocument/2006/relationships/hyperlink" Target="https://docs.google.com/presentation/d/1V63O2In9e68u1cRT-pwP7jTtCOfzR46n/edit#slide=id.p1" TargetMode="External"/><Relationship Id="rId1" Type="http://schemas.openxmlformats.org/officeDocument/2006/relationships/slideLayout" Target="../slideLayouts/slideLayout2.xml"/><Relationship Id="rId6" Type="http://schemas.openxmlformats.org/officeDocument/2006/relationships/hyperlink" Target="https://www.slideshare.net/KelseySmith106/whcl-innovate-2019-oer-basics" TargetMode="External"/><Relationship Id="rId5" Type="http://schemas.openxmlformats.org/officeDocument/2006/relationships/hyperlink" Target="https://www.slideshare.net/djernst/university-of-maryland-9272017" TargetMode="External"/><Relationship Id="rId4" Type="http://schemas.openxmlformats.org/officeDocument/2006/relationships/hyperlink" Target="https://docs.google.com/presentation/d/1NCBceGSr0hdb1dAQoomHW50N2knjqzQc/edit?usp=sharing&amp;ouid=115786884675212907923&amp;rtpof=true&amp;sd=true" TargetMode="External"/><Relationship Id="rId9" Type="http://schemas.openxmlformats.org/officeDocument/2006/relationships/hyperlink" Target="https://docs.google.com/presentation/d/11VTU-xdgwNCeMM3HXMBny2g6XOjHRyqQOn-0vhOxZnc/edit#slide=id.p"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uhlibraries.pressbooks.pub/oerhandbook/chapter/activity-oer-treasure-hunt-worksheet/" TargetMode="External"/><Relationship Id="rId2" Type="http://schemas.openxmlformats.org/officeDocument/2006/relationships/hyperlink" Target="https://cuny.manifoldapp.org/projects/the-oer-starter-kit-workbook" TargetMode="External"/><Relationship Id="rId1" Type="http://schemas.openxmlformats.org/officeDocument/2006/relationships/slideLayout" Target="../slideLayouts/slideLayout2.xml"/><Relationship Id="rId6" Type="http://schemas.openxmlformats.org/officeDocument/2006/relationships/hyperlink" Target="https://louis.oercommons.org/" TargetMode="External"/><Relationship Id="rId5" Type="http://schemas.openxmlformats.org/officeDocument/2006/relationships/hyperlink" Target="https://louislibraries.org/alearningla/programs" TargetMode="External"/><Relationship Id="rId4" Type="http://schemas.openxmlformats.org/officeDocument/2006/relationships/hyperlink" Target="https://instr.iastate.libguides.com/oer/search"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docs.google.com/document/d/1J0oT1xZCciyXtk1I7MB_r9saVDHlpQD7Ml5Ep9uCLfM/edit" TargetMode="External"/><Relationship Id="rId2" Type="http://schemas.openxmlformats.org/officeDocument/2006/relationships/hyperlink" Target="https://open.bccampus.ca/files/2014/07/OERR-Rubric.pd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louislibraries.org/alearningla/programs" TargetMode="External"/><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hyperlink" Target="https://openstax.org/" TargetMode="External"/><Relationship Id="rId5" Type="http://schemas.openxmlformats.org/officeDocument/2006/relationships/hyperlink" Target="https://open.umn.edu/opentextbooks" TargetMode="External"/><Relationship Id="rId4" Type="http://schemas.openxmlformats.org/officeDocument/2006/relationships/hyperlink" Target="https://library.stonybrook.edu/2018/09/05/oasis-the-oer-discovery-servic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www.udel.edu/003275" TargetMode="External"/><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hyperlink" Target="https://www.sparcopen.org" TargetMode="External"/><Relationship Id="rId5" Type="http://schemas.openxmlformats.org/officeDocument/2006/relationships/hyperlink" Target="http://creativecommons.org/licenses/by/4.0/" TargetMode="External"/><Relationship Id="rId4" Type="http://schemas.openxmlformats.org/officeDocument/2006/relationships/hyperlink" Target="mailto:aelder@iastate.edu"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D4C75"/>
        </a:solidFill>
        <a:effectLst/>
      </p:bgPr>
    </p:bg>
    <p:spTree>
      <p:nvGrpSpPr>
        <p:cNvPr id="1" name="Shape 63"/>
        <p:cNvGrpSpPr/>
        <p:nvPr/>
      </p:nvGrpSpPr>
      <p:grpSpPr>
        <a:xfrm>
          <a:off x="0" y="0"/>
          <a:ext cx="0" cy="0"/>
          <a:chOff x="0" y="0"/>
          <a:chExt cx="0" cy="0"/>
        </a:xfrm>
      </p:grpSpPr>
      <p:sp>
        <p:nvSpPr>
          <p:cNvPr id="64" name="Google Shape;64;p1"/>
          <p:cNvSpPr txBox="1">
            <a:spLocks noGrp="1"/>
          </p:cNvSpPr>
          <p:nvPr>
            <p:ph type="ctrTitle"/>
          </p:nvPr>
        </p:nvSpPr>
        <p:spPr>
          <a:xfrm>
            <a:off x="1525641" y="509551"/>
            <a:ext cx="7688100" cy="1371164"/>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11000"/>
              <a:buNone/>
            </a:pPr>
            <a:r>
              <a:rPr lang="en-US" sz="3600" b="1" dirty="0">
                <a:solidFill>
                  <a:schemeClr val="lt1"/>
                </a:solidFill>
              </a:rPr>
              <a:t>Finding and Evaluating AOER: </a:t>
            </a:r>
            <a:br>
              <a:rPr lang="en-US" sz="6000" b="1" dirty="0">
                <a:solidFill>
                  <a:schemeClr val="lt1"/>
                </a:solidFill>
              </a:rPr>
            </a:br>
            <a:r>
              <a:rPr lang="en-US" sz="2800" dirty="0">
                <a:solidFill>
                  <a:schemeClr val="lt1"/>
                </a:solidFill>
              </a:rPr>
              <a:t>Identifying Sources of and Support for AOER</a:t>
            </a:r>
            <a:endParaRPr sz="3200" b="1" dirty="0">
              <a:solidFill>
                <a:schemeClr val="lt1"/>
              </a:solidFill>
            </a:endParaRPr>
          </a:p>
        </p:txBody>
      </p:sp>
      <p:sp>
        <p:nvSpPr>
          <p:cNvPr id="2" name="Google Shape;65;p1">
            <a:extLst>
              <a:ext uri="{FF2B5EF4-FFF2-40B4-BE49-F238E27FC236}">
                <a16:creationId xmlns:a16="http://schemas.microsoft.com/office/drawing/2014/main" id="{D2E08547-25CF-1033-CA69-1CC8764A28F7}"/>
              </a:ext>
            </a:extLst>
          </p:cNvPr>
          <p:cNvSpPr txBox="1">
            <a:spLocks/>
          </p:cNvSpPr>
          <p:nvPr/>
        </p:nvSpPr>
        <p:spPr>
          <a:xfrm>
            <a:off x="2818574" y="2443495"/>
            <a:ext cx="5886576" cy="541200"/>
          </a:xfrm>
          <a:prstGeom prst="rect">
            <a:avLst/>
          </a:prstGeom>
          <a:noFill/>
          <a:ln>
            <a:noFill/>
          </a:ln>
        </p:spPr>
        <p:txBody>
          <a:bodyPr spcFirstLastPara="1" vert="horz" wrap="square" lIns="91425" tIns="91425" rIns="91425" bIns="91425" rtlCol="0" anchor="t" anchorCtr="0">
            <a:noAutofit/>
          </a:bodyPr>
          <a:lstStyle>
            <a:lvl1pPr marL="0" indent="0" algn="r" defTabSz="342900" rtl="0" eaLnBrk="1" latinLnBrk="0" hangingPunct="1">
              <a:spcBef>
                <a:spcPct val="20000"/>
              </a:spcBef>
              <a:spcAft>
                <a:spcPts val="450"/>
              </a:spcAft>
              <a:buClr>
                <a:schemeClr val="accent1">
                  <a:lumMod val="75000"/>
                </a:schemeClr>
              </a:buClr>
              <a:buSzPct val="145000"/>
              <a:buFont typeface="Arial"/>
              <a:buNone/>
              <a:defRPr sz="1575" kern="1200" cap="none">
                <a:solidFill>
                  <a:schemeClr val="tx1"/>
                </a:solidFill>
                <a:effectLst/>
                <a:latin typeface="+mn-lt"/>
                <a:ea typeface="+mn-ea"/>
                <a:cs typeface="+mn-cs"/>
              </a:defRPr>
            </a:lvl1pPr>
            <a:lvl2pPr marL="342900" indent="0" algn="ctr" defTabSz="342900" rtl="0" eaLnBrk="1" latinLnBrk="0" hangingPunct="1">
              <a:spcBef>
                <a:spcPct val="20000"/>
              </a:spcBef>
              <a:spcAft>
                <a:spcPts val="450"/>
              </a:spcAft>
              <a:buClr>
                <a:schemeClr val="accent1">
                  <a:lumMod val="75000"/>
                </a:schemeClr>
              </a:buClr>
              <a:buSzPct val="145000"/>
              <a:buFont typeface="Arial"/>
              <a:buNone/>
              <a:defRPr sz="1500" kern="1200" cap="none">
                <a:solidFill>
                  <a:schemeClr val="tx1">
                    <a:tint val="75000"/>
                  </a:schemeClr>
                </a:solidFill>
                <a:effectLst/>
                <a:latin typeface="+mn-lt"/>
                <a:ea typeface="+mn-ea"/>
                <a:cs typeface="+mn-cs"/>
              </a:defRPr>
            </a:lvl2pPr>
            <a:lvl3pPr marL="685800" indent="0" algn="ctr" defTabSz="342900" rtl="0" eaLnBrk="1" latinLnBrk="0" hangingPunct="1">
              <a:spcBef>
                <a:spcPct val="20000"/>
              </a:spcBef>
              <a:spcAft>
                <a:spcPts val="450"/>
              </a:spcAft>
              <a:buClr>
                <a:schemeClr val="accent1">
                  <a:lumMod val="75000"/>
                </a:schemeClr>
              </a:buClr>
              <a:buSzPct val="145000"/>
              <a:buFont typeface="Arial"/>
              <a:buNone/>
              <a:defRPr sz="1350" kern="1200" cap="none">
                <a:solidFill>
                  <a:schemeClr val="tx1">
                    <a:tint val="75000"/>
                  </a:schemeClr>
                </a:solidFill>
                <a:effectLst/>
                <a:latin typeface="+mn-lt"/>
                <a:ea typeface="+mn-ea"/>
                <a:cs typeface="+mn-cs"/>
              </a:defRPr>
            </a:lvl3pPr>
            <a:lvl4pPr marL="1028700" indent="0" algn="ctr" defTabSz="342900" rtl="0" eaLnBrk="1" latinLnBrk="0" hangingPunct="1">
              <a:spcBef>
                <a:spcPct val="20000"/>
              </a:spcBef>
              <a:spcAft>
                <a:spcPts val="450"/>
              </a:spcAft>
              <a:buClr>
                <a:schemeClr val="accent1">
                  <a:lumMod val="75000"/>
                </a:schemeClr>
              </a:buClr>
              <a:buSzPct val="145000"/>
              <a:buFont typeface="Arial"/>
              <a:buNone/>
              <a:defRPr sz="1200" kern="1200" cap="none">
                <a:solidFill>
                  <a:schemeClr val="tx1">
                    <a:tint val="75000"/>
                  </a:schemeClr>
                </a:solidFill>
                <a:effectLst/>
                <a:latin typeface="+mn-lt"/>
                <a:ea typeface="+mn-ea"/>
                <a:cs typeface="+mn-cs"/>
              </a:defRPr>
            </a:lvl4pPr>
            <a:lvl5pPr marL="1371600" indent="0" algn="ctr" defTabSz="342900" rtl="0" eaLnBrk="1" latinLnBrk="0" hangingPunct="1">
              <a:spcBef>
                <a:spcPct val="20000"/>
              </a:spcBef>
              <a:spcAft>
                <a:spcPts val="450"/>
              </a:spcAft>
              <a:buClr>
                <a:schemeClr val="accent1">
                  <a:lumMod val="75000"/>
                </a:schemeClr>
              </a:buClr>
              <a:buSzPct val="145000"/>
              <a:buFont typeface="Arial"/>
              <a:buNone/>
              <a:defRPr sz="1050" kern="1200" cap="none">
                <a:solidFill>
                  <a:schemeClr val="tx1">
                    <a:tint val="75000"/>
                  </a:schemeClr>
                </a:solidFill>
                <a:effectLst/>
                <a:latin typeface="+mn-lt"/>
                <a:ea typeface="+mn-ea"/>
                <a:cs typeface="+mn-cs"/>
              </a:defRPr>
            </a:lvl5pPr>
            <a:lvl6pPr marL="1714500" indent="0" algn="ctr" defTabSz="342900" rtl="0" eaLnBrk="1" latinLnBrk="0" hangingPunct="1">
              <a:spcBef>
                <a:spcPct val="20000"/>
              </a:spcBef>
              <a:spcAft>
                <a:spcPts val="450"/>
              </a:spcAft>
              <a:buClr>
                <a:schemeClr val="accent1">
                  <a:lumMod val="75000"/>
                </a:schemeClr>
              </a:buClr>
              <a:buSzPct val="145000"/>
              <a:buFont typeface="Arial"/>
              <a:buNone/>
              <a:defRPr sz="1050" kern="1200" cap="none">
                <a:solidFill>
                  <a:schemeClr val="tx1">
                    <a:tint val="75000"/>
                  </a:schemeClr>
                </a:solidFill>
                <a:effectLst/>
                <a:latin typeface="+mn-lt"/>
                <a:ea typeface="+mn-ea"/>
                <a:cs typeface="+mn-cs"/>
              </a:defRPr>
            </a:lvl6pPr>
            <a:lvl7pPr marL="2057400" indent="0" algn="ctr" defTabSz="342900" rtl="0" eaLnBrk="1" latinLnBrk="0" hangingPunct="1">
              <a:spcBef>
                <a:spcPct val="20000"/>
              </a:spcBef>
              <a:spcAft>
                <a:spcPts val="450"/>
              </a:spcAft>
              <a:buClr>
                <a:schemeClr val="accent1">
                  <a:lumMod val="75000"/>
                </a:schemeClr>
              </a:buClr>
              <a:buSzPct val="145000"/>
              <a:buFont typeface="Arial"/>
              <a:buNone/>
              <a:defRPr sz="1050" kern="1200" cap="none">
                <a:solidFill>
                  <a:schemeClr val="tx1">
                    <a:tint val="75000"/>
                  </a:schemeClr>
                </a:solidFill>
                <a:effectLst/>
                <a:latin typeface="+mn-lt"/>
                <a:ea typeface="+mn-ea"/>
                <a:cs typeface="+mn-cs"/>
              </a:defRPr>
            </a:lvl7pPr>
            <a:lvl8pPr marL="2400300" indent="0" algn="ctr" defTabSz="342900" rtl="0" eaLnBrk="1" latinLnBrk="0" hangingPunct="1">
              <a:spcBef>
                <a:spcPct val="20000"/>
              </a:spcBef>
              <a:spcAft>
                <a:spcPts val="450"/>
              </a:spcAft>
              <a:buClr>
                <a:schemeClr val="accent1">
                  <a:lumMod val="75000"/>
                </a:schemeClr>
              </a:buClr>
              <a:buSzPct val="145000"/>
              <a:buFont typeface="Arial"/>
              <a:buNone/>
              <a:defRPr sz="1050" kern="1200" cap="none">
                <a:solidFill>
                  <a:schemeClr val="tx1">
                    <a:tint val="75000"/>
                  </a:schemeClr>
                </a:solidFill>
                <a:effectLst/>
                <a:latin typeface="+mn-lt"/>
                <a:ea typeface="+mn-ea"/>
                <a:cs typeface="+mn-cs"/>
              </a:defRPr>
            </a:lvl8pPr>
            <a:lvl9pPr marL="2743200" indent="0" algn="ctr" defTabSz="342900" rtl="0" eaLnBrk="1" latinLnBrk="0" hangingPunct="1">
              <a:spcBef>
                <a:spcPct val="20000"/>
              </a:spcBef>
              <a:spcAft>
                <a:spcPts val="450"/>
              </a:spcAft>
              <a:buClr>
                <a:schemeClr val="accent1">
                  <a:lumMod val="75000"/>
                </a:schemeClr>
              </a:buClr>
              <a:buSzPct val="145000"/>
              <a:buFont typeface="Arial"/>
              <a:buNone/>
              <a:defRPr sz="1050" kern="1200" cap="none">
                <a:solidFill>
                  <a:schemeClr val="tx1">
                    <a:tint val="75000"/>
                  </a:schemeClr>
                </a:solidFill>
                <a:effectLst/>
                <a:latin typeface="+mn-lt"/>
                <a:ea typeface="+mn-ea"/>
                <a:cs typeface="+mn-cs"/>
              </a:defRPr>
            </a:lvl9pPr>
          </a:lstStyle>
          <a:p>
            <a:pPr algn="l">
              <a:lnSpc>
                <a:spcPct val="115000"/>
              </a:lnSpc>
              <a:spcBef>
                <a:spcPts val="0"/>
              </a:spcBef>
              <a:spcAft>
                <a:spcPts val="0"/>
              </a:spcAft>
              <a:buSzPts val="1260"/>
            </a:pPr>
            <a:r>
              <a:rPr lang="en-US" sz="1400" b="1" dirty="0">
                <a:solidFill>
                  <a:schemeClr val="lt1"/>
                </a:solidFill>
                <a:ea typeface="Maven Pro"/>
                <a:cs typeface="Maven Pro"/>
                <a:sym typeface="Maven Pro"/>
              </a:rPr>
              <a:t>Dr. Megan Lowe</a:t>
            </a:r>
          </a:p>
          <a:p>
            <a:pPr algn="l">
              <a:lnSpc>
                <a:spcPct val="115000"/>
              </a:lnSpc>
              <a:spcBef>
                <a:spcPts val="0"/>
              </a:spcBef>
              <a:spcAft>
                <a:spcPts val="0"/>
              </a:spcAft>
              <a:buSzPts val="1260"/>
            </a:pPr>
            <a:r>
              <a:rPr lang="en-US" sz="1400" b="1" dirty="0">
                <a:solidFill>
                  <a:schemeClr val="lt1"/>
                </a:solidFill>
                <a:ea typeface="Maven Pro"/>
                <a:cs typeface="Maven Pro"/>
                <a:sym typeface="Maven Pro"/>
              </a:rPr>
              <a:t>Director of University Libraries, Northwestern State University</a:t>
            </a:r>
            <a:endParaRPr lang="en-US" sz="1200" dirty="0">
              <a:solidFill>
                <a:schemeClr val="lt1"/>
              </a:solidFill>
              <a:ea typeface="Maven Pro"/>
              <a:cs typeface="Maven Pro"/>
              <a:sym typeface="Maven Pro"/>
            </a:endParaRPr>
          </a:p>
          <a:p>
            <a:pPr algn="l">
              <a:lnSpc>
                <a:spcPct val="115000"/>
              </a:lnSpc>
              <a:spcBef>
                <a:spcPts val="0"/>
              </a:spcBef>
              <a:spcAft>
                <a:spcPts val="0"/>
              </a:spcAft>
              <a:buSzPts val="1260"/>
            </a:pPr>
            <a:endParaRPr lang="en-US" sz="1200" b="1" dirty="0">
              <a:solidFill>
                <a:schemeClr val="lt1"/>
              </a:solidFill>
              <a:latin typeface="Maven Pro"/>
              <a:ea typeface="Maven Pro"/>
              <a:cs typeface="Maven Pro"/>
              <a:sym typeface="Maven Pro"/>
            </a:endParaRPr>
          </a:p>
          <a:p>
            <a:pPr algn="l">
              <a:lnSpc>
                <a:spcPct val="115000"/>
              </a:lnSpc>
              <a:spcBef>
                <a:spcPts val="0"/>
              </a:spcBef>
              <a:spcAft>
                <a:spcPts val="0"/>
              </a:spcAft>
              <a:buSzPts val="1260"/>
            </a:pPr>
            <a:endParaRPr lang="en-US" sz="1200" b="1" dirty="0">
              <a:solidFill>
                <a:schemeClr val="lt1"/>
              </a:solidFill>
              <a:latin typeface="Maven Pro"/>
              <a:ea typeface="Maven Pro"/>
              <a:cs typeface="Maven Pro"/>
              <a:sym typeface="Maven Pro"/>
            </a:endParaRPr>
          </a:p>
        </p:txBody>
      </p:sp>
      <p:pic>
        <p:nvPicPr>
          <p:cNvPr id="5" name="Picture 2" descr="This is a Creative Commons Licensing Button for BY-SA. This means it's an Attribution-ShareAlike license. ">
            <a:extLst>
              <a:ext uri="{FF2B5EF4-FFF2-40B4-BE49-F238E27FC236}">
                <a16:creationId xmlns:a16="http://schemas.microsoft.com/office/drawing/2014/main" id="{03775A6D-AEFC-5EC0-0C33-5B5F3887AC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627" y="4468258"/>
            <a:ext cx="1546833" cy="541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B9105BD-3D08-FA5B-CCEC-C384A8206C72}"/>
              </a:ext>
            </a:extLst>
          </p:cNvPr>
          <p:cNvSpPr txBox="1"/>
          <p:nvPr/>
        </p:nvSpPr>
        <p:spPr>
          <a:xfrm>
            <a:off x="4192588" y="4468258"/>
            <a:ext cx="4761785" cy="430887"/>
          </a:xfrm>
          <a:prstGeom prst="rect">
            <a:avLst/>
          </a:prstGeom>
          <a:noFill/>
        </p:spPr>
        <p:txBody>
          <a:bodyPr wrap="square" rtlCol="0">
            <a:spAutoFit/>
          </a:bodyPr>
          <a:lstStyle/>
          <a:p>
            <a:r>
              <a:rPr lang="en-US" sz="1100" dirty="0">
                <a:solidFill>
                  <a:schemeClr val="bg1"/>
                </a:solidFill>
                <a:latin typeface="+mj-lt"/>
                <a:ea typeface="Roboto"/>
                <a:cs typeface="Roboto"/>
                <a:sym typeface="Roboto"/>
              </a:rPr>
              <a:t>This presentation is an adaptation of “</a:t>
            </a:r>
            <a:r>
              <a:rPr lang="en-US" sz="1100" u="sng" dirty="0">
                <a:solidFill>
                  <a:schemeClr val="bg1"/>
                </a:solidFill>
                <a:latin typeface="+mj-lt"/>
                <a:ea typeface="Roboto"/>
                <a:cs typeface="Roboto"/>
                <a:sym typeface="Roboto"/>
                <a:hlinkClick r:id="rId4">
                  <a:extLst>
                    <a:ext uri="{A12FA001-AC4F-418D-AE19-62706E023703}">
                      <ahyp:hlinkClr xmlns:ahyp="http://schemas.microsoft.com/office/drawing/2018/hyperlinkcolor" val="tx"/>
                    </a:ext>
                  </a:extLst>
                </a:hlinkClick>
              </a:rPr>
              <a:t>OER 101</a:t>
            </a:r>
            <a:r>
              <a:rPr lang="en-US" sz="1100" dirty="0">
                <a:solidFill>
                  <a:schemeClr val="bg1"/>
                </a:solidFill>
                <a:latin typeface="+mj-lt"/>
                <a:ea typeface="Roboto"/>
                <a:cs typeface="Roboto"/>
                <a:sym typeface="Roboto"/>
              </a:rPr>
              <a:t>” by Abbey Elder, licensed under a </a:t>
            </a:r>
            <a:r>
              <a:rPr lang="en-US" sz="1100" u="sng" dirty="0">
                <a:solidFill>
                  <a:schemeClr val="bg1"/>
                </a:solidFill>
                <a:latin typeface="+mj-lt"/>
                <a:ea typeface="Roboto"/>
                <a:cs typeface="Roboto"/>
                <a:sym typeface="Roboto"/>
                <a:hlinkClick r:id="rId5">
                  <a:extLst>
                    <a:ext uri="{A12FA001-AC4F-418D-AE19-62706E023703}">
                      <ahyp:hlinkClr xmlns:ahyp="http://schemas.microsoft.com/office/drawing/2018/hyperlinkcolor" val="tx"/>
                    </a:ext>
                  </a:extLst>
                </a:hlinkClick>
              </a:rPr>
              <a:t>Creative Commons Attribution 4.0 International license</a:t>
            </a:r>
            <a:r>
              <a:rPr lang="en-US" sz="1100" dirty="0">
                <a:solidFill>
                  <a:schemeClr val="bg1"/>
                </a:solidFill>
                <a:latin typeface="+mj-lt"/>
                <a:ea typeface="Roboto"/>
                <a:cs typeface="Roboto"/>
                <a:sym typeface="Roboto"/>
              </a:rPr>
              <a:t>.</a:t>
            </a:r>
            <a:endParaRPr lang="en-US" sz="1100"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36120-BA94-0438-EF77-6907AD8748CF}"/>
              </a:ext>
            </a:extLst>
          </p:cNvPr>
          <p:cNvSpPr>
            <a:spLocks noGrp="1"/>
          </p:cNvSpPr>
          <p:nvPr>
            <p:ph type="title" idx="4294967295"/>
          </p:nvPr>
        </p:nvSpPr>
        <p:spPr>
          <a:xfrm>
            <a:off x="1113234" y="-1314449"/>
            <a:ext cx="7514035" cy="1314449"/>
          </a:xfrm>
        </p:spPr>
        <p:txBody>
          <a:bodyPr vert="horz" lIns="91440" tIns="45720" rIns="91440" bIns="45720" rtlCol="0" anchor="b">
            <a:normAutofit/>
          </a:bodyPr>
          <a:lstStyle/>
          <a:p>
            <a:r>
              <a:rPr lang="en-US" dirty="0"/>
              <a:t>Or not so much.</a:t>
            </a:r>
          </a:p>
        </p:txBody>
      </p:sp>
      <p:sp>
        <p:nvSpPr>
          <p:cNvPr id="4" name="TextBox 3">
            <a:extLst>
              <a:ext uri="{FF2B5EF4-FFF2-40B4-BE49-F238E27FC236}">
                <a16:creationId xmlns:a16="http://schemas.microsoft.com/office/drawing/2014/main" id="{DC2F40C7-50C1-C961-A97A-90D7E7A60591}"/>
              </a:ext>
            </a:extLst>
          </p:cNvPr>
          <p:cNvSpPr txBox="1"/>
          <p:nvPr/>
        </p:nvSpPr>
        <p:spPr>
          <a:xfrm>
            <a:off x="1121569" y="521493"/>
            <a:ext cx="3093244" cy="3416320"/>
          </a:xfrm>
          <a:prstGeom prst="rect">
            <a:avLst/>
          </a:prstGeom>
          <a:noFill/>
        </p:spPr>
        <p:txBody>
          <a:bodyPr wrap="square" rtlCol="0">
            <a:spAutoFit/>
          </a:bodyPr>
          <a:lstStyle/>
          <a:p>
            <a:r>
              <a:rPr lang="en-US" sz="2800" dirty="0"/>
              <a:t>…or not so much.</a:t>
            </a:r>
          </a:p>
          <a:p>
            <a:endParaRPr lang="en-US" sz="2800" dirty="0"/>
          </a:p>
          <a:p>
            <a:r>
              <a:rPr lang="en-US" sz="2000" dirty="0"/>
              <a:t>The oldest title on this list is from 2012. The newest title is from 2019.  </a:t>
            </a:r>
          </a:p>
          <a:p>
            <a:endParaRPr lang="en-US" sz="2000" dirty="0"/>
          </a:p>
          <a:p>
            <a:r>
              <a:rPr lang="en-US" sz="2000" dirty="0"/>
              <a:t>In some disciplines, currency may not matter. In others, it most certainly will. </a:t>
            </a:r>
          </a:p>
        </p:txBody>
      </p:sp>
      <p:pic>
        <p:nvPicPr>
          <p:cNvPr id="3" name="Picture 2" descr="A screengrab of pharmacokinetics OER books in the OASIS repository.">
            <a:extLst>
              <a:ext uri="{FF2B5EF4-FFF2-40B4-BE49-F238E27FC236}">
                <a16:creationId xmlns:a16="http://schemas.microsoft.com/office/drawing/2014/main" id="{AFF2B211-4F79-019F-FFB7-6A8BE50AA857}"/>
              </a:ext>
            </a:extLst>
          </p:cNvPr>
          <p:cNvPicPr>
            <a:picLocks noChangeAspect="1"/>
          </p:cNvPicPr>
          <p:nvPr/>
        </p:nvPicPr>
        <p:blipFill rotWithShape="1">
          <a:blip r:embed="rId2"/>
          <a:srcRect l="14219" t="8610" r="62656" b="4722"/>
          <a:stretch/>
        </p:blipFill>
        <p:spPr>
          <a:xfrm>
            <a:off x="4429124" y="300809"/>
            <a:ext cx="4200526" cy="4427581"/>
          </a:xfrm>
          <a:prstGeom prst="rect">
            <a:avLst/>
          </a:prstGeom>
          <a:ln>
            <a:solidFill>
              <a:srgbClr val="000000"/>
            </a:solidFill>
          </a:ln>
        </p:spPr>
      </p:pic>
    </p:spTree>
    <p:extLst>
      <p:ext uri="{BB962C8B-B14F-4D97-AF65-F5344CB8AC3E}">
        <p14:creationId xmlns:p14="http://schemas.microsoft.com/office/powerpoint/2010/main" val="3286765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7" name="Google Shape;247;p13"/>
          <p:cNvSpPr txBox="1">
            <a:spLocks noGrp="1"/>
          </p:cNvSpPr>
          <p:nvPr>
            <p:ph type="title" idx="4294967295"/>
          </p:nvPr>
        </p:nvSpPr>
        <p:spPr>
          <a:xfrm>
            <a:off x="1365967" y="1386450"/>
            <a:ext cx="4402656" cy="18513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4000"/>
              <a:buNone/>
            </a:pPr>
            <a:r>
              <a:rPr lang="en-US" dirty="0"/>
              <a:t>You may find next to nothing.</a:t>
            </a:r>
            <a:endParaRPr dirty="0"/>
          </a:p>
        </p:txBody>
      </p:sp>
      <p:pic>
        <p:nvPicPr>
          <p:cNvPr id="248" name="Google Shape;248;p13" descr="A screengrab of a sight-singing OER. "/>
          <p:cNvPicPr preferRelativeResize="0"/>
          <p:nvPr/>
        </p:nvPicPr>
        <p:blipFill rotWithShape="1">
          <a:blip r:embed="rId3">
            <a:alphaModFix/>
          </a:blip>
          <a:srcRect/>
          <a:stretch/>
        </p:blipFill>
        <p:spPr>
          <a:xfrm>
            <a:off x="5180200" y="618375"/>
            <a:ext cx="3038101" cy="3906741"/>
          </a:xfrm>
          <a:prstGeom prst="rect">
            <a:avLst/>
          </a:prstGeom>
          <a:noFill/>
          <a:ln>
            <a:noFill/>
          </a:ln>
          <a:effectLst>
            <a:outerShdw blurRad="57150" dist="114300" dir="3000000" algn="bl" rotWithShape="0">
              <a:srgbClr val="000000">
                <a:alpha val="49803"/>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230d59cc99f_3_19"/>
          <p:cNvSpPr txBox="1">
            <a:spLocks noGrp="1"/>
          </p:cNvSpPr>
          <p:nvPr>
            <p:ph type="title"/>
          </p:nvPr>
        </p:nvSpPr>
        <p:spPr>
          <a:xfrm>
            <a:off x="1234587" y="161137"/>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b="1" dirty="0"/>
              <a:t> Search: </a:t>
            </a:r>
            <a:r>
              <a:rPr lang="en-US" sz="2100" b="1" dirty="0">
                <a:solidFill>
                  <a:srgbClr val="603525"/>
                </a:solidFill>
                <a:highlight>
                  <a:srgbClr val="FFFFFF"/>
                </a:highlight>
                <a:latin typeface="Arial"/>
                <a:ea typeface="Arial"/>
                <a:cs typeface="Arial"/>
                <a:sym typeface="Arial"/>
              </a:rPr>
              <a:t>Affordable Learning LOUISiana Collections</a:t>
            </a:r>
            <a:endParaRPr sz="2100" b="1" dirty="0">
              <a:solidFill>
                <a:srgbClr val="603525"/>
              </a:solidFill>
              <a:highlight>
                <a:srgbClr val="FFFFFF"/>
              </a:highlight>
              <a:latin typeface="Arial"/>
              <a:ea typeface="Arial"/>
              <a:cs typeface="Arial"/>
              <a:sym typeface="Arial"/>
            </a:endParaRPr>
          </a:p>
          <a:p>
            <a:pPr marL="0" lvl="0" indent="0" algn="l" rtl="0">
              <a:spcBef>
                <a:spcPts val="0"/>
              </a:spcBef>
              <a:spcAft>
                <a:spcPts val="0"/>
              </a:spcAft>
              <a:buNone/>
            </a:pPr>
            <a:endParaRPr dirty="0"/>
          </a:p>
        </p:txBody>
      </p:sp>
      <p:sp>
        <p:nvSpPr>
          <p:cNvPr id="285" name="Google Shape;285;g230d59cc99f_3_19"/>
          <p:cNvSpPr txBox="1"/>
          <p:nvPr/>
        </p:nvSpPr>
        <p:spPr>
          <a:xfrm>
            <a:off x="1006309" y="1411111"/>
            <a:ext cx="2831209" cy="264684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ea typeface="News Cycle"/>
                <a:cs typeface="News Cycle"/>
                <a:sym typeface="News Cycle"/>
              </a:rPr>
              <a:t>Benefits of using LOUIS OER Commons: </a:t>
            </a:r>
            <a:endParaRPr sz="1600" dirty="0">
              <a:ea typeface="News Cycle"/>
              <a:cs typeface="News Cycle"/>
              <a:sym typeface="News Cycle"/>
            </a:endParaRPr>
          </a:p>
          <a:p>
            <a:pPr marL="0" lvl="0" indent="0" algn="l" rtl="0">
              <a:spcBef>
                <a:spcPts val="0"/>
              </a:spcBef>
              <a:spcAft>
                <a:spcPts val="0"/>
              </a:spcAft>
              <a:buNone/>
            </a:pPr>
            <a:endParaRPr sz="1600" b="1" dirty="0">
              <a:ea typeface="News Cycle"/>
              <a:cs typeface="News Cycle"/>
              <a:sym typeface="News Cycle"/>
            </a:endParaRPr>
          </a:p>
          <a:p>
            <a:pPr marL="0" lvl="0" indent="0" algn="l" rtl="0">
              <a:spcBef>
                <a:spcPts val="0"/>
              </a:spcBef>
              <a:spcAft>
                <a:spcPts val="0"/>
              </a:spcAft>
              <a:buNone/>
            </a:pPr>
            <a:r>
              <a:rPr lang="en-US" sz="1600" dirty="0">
                <a:ea typeface="News Cycle"/>
                <a:cs typeface="News Cycle"/>
                <a:sym typeface="News Cycle"/>
              </a:rPr>
              <a:t>Open resources are aligned with the Louisiana Statewide common course catalog.</a:t>
            </a:r>
            <a:endParaRPr sz="1600" dirty="0">
              <a:ea typeface="News Cycle"/>
              <a:cs typeface="News Cycle"/>
              <a:sym typeface="News Cycle"/>
            </a:endParaRPr>
          </a:p>
          <a:p>
            <a:pPr marL="0" lvl="0" indent="0" algn="l" rtl="0">
              <a:spcBef>
                <a:spcPts val="0"/>
              </a:spcBef>
              <a:spcAft>
                <a:spcPts val="0"/>
              </a:spcAft>
              <a:buNone/>
            </a:pPr>
            <a:endParaRPr sz="1600" dirty="0">
              <a:ea typeface="News Cycle"/>
              <a:cs typeface="News Cycle"/>
              <a:sym typeface="News Cycle"/>
            </a:endParaRPr>
          </a:p>
          <a:p>
            <a:pPr marL="0" lvl="0" indent="0" algn="l" rtl="0">
              <a:spcBef>
                <a:spcPts val="0"/>
              </a:spcBef>
              <a:spcAft>
                <a:spcPts val="0"/>
              </a:spcAft>
              <a:buNone/>
            </a:pPr>
            <a:r>
              <a:rPr lang="en-US" sz="1600" dirty="0">
                <a:ea typeface="News Cycle"/>
                <a:cs typeface="News Cycle"/>
                <a:sym typeface="News Cycle"/>
              </a:rPr>
              <a:t>LOUIS OER Commons facilitates the creation of OER by Louisiana educators.</a:t>
            </a:r>
            <a:endParaRPr sz="1600" dirty="0">
              <a:ea typeface="News Cycle"/>
              <a:cs typeface="News Cycle"/>
              <a:sym typeface="News Cycle"/>
            </a:endParaRPr>
          </a:p>
        </p:txBody>
      </p:sp>
      <p:pic>
        <p:nvPicPr>
          <p:cNvPr id="284" name="Google Shape;284;g230d59cc99f_3_19" descr="A screengrab of the LOUIS OER Commons main page. "/>
          <p:cNvPicPr preferRelativeResize="0"/>
          <p:nvPr/>
        </p:nvPicPr>
        <p:blipFill>
          <a:blip r:embed="rId3">
            <a:alphaModFix/>
          </a:blip>
          <a:stretch>
            <a:fillRect/>
          </a:stretch>
        </p:blipFill>
        <p:spPr>
          <a:xfrm>
            <a:off x="3837518" y="1228434"/>
            <a:ext cx="5085469" cy="318552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Shape 280"/>
        <p:cNvGrpSpPr/>
        <p:nvPr/>
      </p:nvGrpSpPr>
      <p:grpSpPr>
        <a:xfrm>
          <a:off x="0" y="0"/>
          <a:ext cx="0" cy="0"/>
          <a:chOff x="0" y="0"/>
          <a:chExt cx="0" cy="0"/>
        </a:xfrm>
      </p:grpSpPr>
      <p:sp>
        <p:nvSpPr>
          <p:cNvPr id="281" name="Google Shape;281;gfd421f94f7_0_20"/>
          <p:cNvSpPr txBox="1">
            <a:spLocks noGrp="1"/>
          </p:cNvSpPr>
          <p:nvPr>
            <p:ph type="title" idx="4294967295"/>
          </p:nvPr>
        </p:nvSpPr>
        <p:spPr>
          <a:xfrm>
            <a:off x="837750" y="1214550"/>
            <a:ext cx="8057894" cy="27144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3000"/>
              <a:buNone/>
            </a:pPr>
            <a:r>
              <a:rPr lang="en-US" sz="6000" dirty="0">
                <a:solidFill>
                  <a:srgbClr val="FFFFFF"/>
                </a:solidFill>
              </a:rPr>
              <a:t>How do you </a:t>
            </a:r>
            <a:br>
              <a:rPr lang="en-US" sz="6000" dirty="0">
                <a:solidFill>
                  <a:srgbClr val="FFFFFF"/>
                </a:solidFill>
              </a:rPr>
            </a:br>
            <a:r>
              <a:rPr lang="en-US" sz="6000" dirty="0">
                <a:solidFill>
                  <a:srgbClr val="A3E1FF"/>
                </a:solidFill>
              </a:rPr>
              <a:t>evaluate </a:t>
            </a:r>
            <a:r>
              <a:rPr lang="en-US" sz="6000" dirty="0">
                <a:solidFill>
                  <a:srgbClr val="FFFFFF"/>
                </a:solidFill>
              </a:rPr>
              <a:t>OER?</a:t>
            </a:r>
            <a:endParaRPr sz="7200" dirty="0">
              <a:solidFill>
                <a:srgbClr val="FFFF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fd421f94f7_0_24"/>
          <p:cNvSpPr txBox="1">
            <a:spLocks noGrp="1"/>
          </p:cNvSpPr>
          <p:nvPr>
            <p:ph type="title"/>
          </p:nvPr>
        </p:nvSpPr>
        <p:spPr>
          <a:xfrm>
            <a:off x="1226161" y="281040"/>
            <a:ext cx="7191989" cy="1044669"/>
          </a:xfrm>
          <a:prstGeom prst="rect">
            <a:avLst/>
          </a:prstGeom>
          <a:noFill/>
          <a:ln>
            <a:noFill/>
          </a:ln>
        </p:spPr>
        <p:txBody>
          <a:bodyPr spcFirstLastPara="1" wrap="square" lIns="91425" tIns="91425" rIns="91425" bIns="91425" anchor="ctr" anchorCtr="0">
            <a:normAutofit/>
          </a:bodyPr>
          <a:lstStyle/>
          <a:p>
            <a:pPr marL="0" marR="0" lvl="0" indent="0" algn="ctr" rtl="0">
              <a:lnSpc>
                <a:spcPct val="100000"/>
              </a:lnSpc>
              <a:spcBef>
                <a:spcPts val="0"/>
              </a:spcBef>
              <a:spcAft>
                <a:spcPts val="0"/>
              </a:spcAft>
              <a:buClr>
                <a:srgbClr val="404041"/>
              </a:buClr>
              <a:buSzPct val="153846"/>
              <a:buFont typeface="Avenir"/>
              <a:buNone/>
            </a:pPr>
            <a:r>
              <a:rPr lang="en-US" sz="3200" b="1" dirty="0">
                <a:solidFill>
                  <a:srgbClr val="333333"/>
                </a:solidFill>
              </a:rPr>
              <a:t>Evaluation may be based on...</a:t>
            </a:r>
            <a:endParaRPr sz="3200" b="1" dirty="0">
              <a:solidFill>
                <a:srgbClr val="333333"/>
              </a:solidFill>
            </a:endParaRPr>
          </a:p>
        </p:txBody>
      </p:sp>
      <p:sp>
        <p:nvSpPr>
          <p:cNvPr id="287" name="Google Shape;287;gfd421f94f7_0_24"/>
          <p:cNvSpPr txBox="1">
            <a:spLocks noGrp="1"/>
          </p:cNvSpPr>
          <p:nvPr>
            <p:ph type="body" idx="1"/>
          </p:nvPr>
        </p:nvSpPr>
        <p:spPr>
          <a:xfrm>
            <a:off x="1756739" y="1675147"/>
            <a:ext cx="6661411" cy="2642400"/>
          </a:xfrm>
          <a:prstGeom prst="rect">
            <a:avLst/>
          </a:prstGeom>
          <a:noFill/>
          <a:ln>
            <a:noFill/>
          </a:ln>
        </p:spPr>
        <p:txBody>
          <a:bodyPr spcFirstLastPara="1" wrap="square" lIns="91425" tIns="91425" rIns="91425" bIns="91425" anchor="t" anchorCtr="0">
            <a:normAutofit/>
          </a:bodyPr>
          <a:lstStyle/>
          <a:p>
            <a:pPr marL="457200" lvl="0" indent="-368300" algn="l" rtl="0">
              <a:lnSpc>
                <a:spcPct val="150000"/>
              </a:lnSpc>
              <a:spcBef>
                <a:spcPts val="560"/>
              </a:spcBef>
              <a:spcAft>
                <a:spcPts val="0"/>
              </a:spcAft>
              <a:buClr>
                <a:schemeClr val="accent1"/>
              </a:buClr>
              <a:buSzPts val="2200"/>
              <a:buFont typeface="Roboto Condensed"/>
              <a:buChar char="•"/>
            </a:pPr>
            <a:r>
              <a:rPr lang="en-US" sz="2800" dirty="0"/>
              <a:t>Rubrics</a:t>
            </a:r>
            <a:endParaRPr sz="2800" dirty="0"/>
          </a:p>
          <a:p>
            <a:pPr marL="457200" lvl="0" indent="-368300" algn="l" rtl="0">
              <a:lnSpc>
                <a:spcPct val="150000"/>
              </a:lnSpc>
              <a:spcBef>
                <a:spcPts val="560"/>
              </a:spcBef>
              <a:spcAft>
                <a:spcPts val="0"/>
              </a:spcAft>
              <a:buClr>
                <a:schemeClr val="accent1"/>
              </a:buClr>
              <a:buSzPts val="2200"/>
              <a:buFont typeface="Roboto Condensed"/>
              <a:buChar char="•"/>
            </a:pPr>
            <a:r>
              <a:rPr lang="en-US" sz="2800" dirty="0"/>
              <a:t>Review Processes </a:t>
            </a:r>
            <a:endParaRPr sz="2800" dirty="0"/>
          </a:p>
          <a:p>
            <a:pPr marL="457200" lvl="0" indent="-368300" algn="l" rtl="0">
              <a:lnSpc>
                <a:spcPct val="150000"/>
              </a:lnSpc>
              <a:spcBef>
                <a:spcPts val="1000"/>
              </a:spcBef>
              <a:spcAft>
                <a:spcPts val="1000"/>
              </a:spcAft>
              <a:buClr>
                <a:schemeClr val="accent1"/>
              </a:buClr>
              <a:buSzPts val="2200"/>
              <a:buFont typeface="Roboto Condensed"/>
              <a:buChar char="•"/>
            </a:pPr>
            <a:r>
              <a:rPr lang="en-US" sz="2800" dirty="0"/>
              <a:t>Your individual needs</a:t>
            </a:r>
            <a:endParaRPr sz="28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fd421f94f7_0_29"/>
          <p:cNvSpPr txBox="1">
            <a:spLocks noGrp="1"/>
          </p:cNvSpPr>
          <p:nvPr>
            <p:ph type="title"/>
          </p:nvPr>
        </p:nvSpPr>
        <p:spPr>
          <a:xfrm>
            <a:off x="620888" y="683356"/>
            <a:ext cx="6224412" cy="881275"/>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ct val="115383"/>
              <a:buNone/>
            </a:pPr>
            <a:r>
              <a:rPr lang="en-US" sz="3200" b="1" dirty="0"/>
              <a:t>Rubrics Available</a:t>
            </a:r>
            <a:endParaRPr sz="3200" b="1" dirty="0"/>
          </a:p>
        </p:txBody>
      </p:sp>
      <p:sp>
        <p:nvSpPr>
          <p:cNvPr id="293" name="Google Shape;293;gfd421f94f7_0_29"/>
          <p:cNvSpPr txBox="1">
            <a:spLocks noGrp="1"/>
          </p:cNvSpPr>
          <p:nvPr>
            <p:ph type="body" idx="1"/>
          </p:nvPr>
        </p:nvSpPr>
        <p:spPr>
          <a:xfrm>
            <a:off x="1102394" y="1835056"/>
            <a:ext cx="5261400" cy="2642400"/>
          </a:xfrm>
          <a:prstGeom prst="rect">
            <a:avLst/>
          </a:prstGeom>
          <a:noFill/>
          <a:ln>
            <a:noFill/>
          </a:ln>
        </p:spPr>
        <p:txBody>
          <a:bodyPr spcFirstLastPara="1" wrap="square" lIns="91425" tIns="91425" rIns="91425" bIns="91425" anchor="t" anchorCtr="0">
            <a:normAutofit/>
          </a:bodyPr>
          <a:lstStyle/>
          <a:p>
            <a:pPr marL="457200" lvl="0" indent="-419100" algn="l" rtl="0">
              <a:lnSpc>
                <a:spcPct val="115000"/>
              </a:lnSpc>
              <a:spcBef>
                <a:spcPts val="640"/>
              </a:spcBef>
              <a:spcAft>
                <a:spcPts val="0"/>
              </a:spcAft>
              <a:buSzPts val="3000"/>
              <a:buFont typeface="Roboto"/>
              <a:buChar char="•"/>
            </a:pPr>
            <a:r>
              <a:rPr lang="en-US" sz="1800" u="sng" dirty="0">
                <a:solidFill>
                  <a:srgbClr val="005DBA"/>
                </a:solidFill>
                <a:hlinkClick r:id="rId3">
                  <a:extLst>
                    <a:ext uri="{A12FA001-AC4F-418D-AE19-62706E023703}">
                      <ahyp:hlinkClr xmlns:ahyp="http://schemas.microsoft.com/office/drawing/2018/hyperlinkcolor" val="tx"/>
                    </a:ext>
                  </a:extLst>
                </a:hlinkClick>
              </a:rPr>
              <a:t>Open Textbook Library Rubric</a:t>
            </a:r>
            <a:r>
              <a:rPr lang="en-US" sz="1800" dirty="0"/>
              <a:t> (pictured right)</a:t>
            </a:r>
            <a:endParaRPr sz="1800" dirty="0"/>
          </a:p>
          <a:p>
            <a:pPr marL="457200" lvl="0" indent="-419100" algn="l" rtl="0">
              <a:lnSpc>
                <a:spcPct val="115000"/>
              </a:lnSpc>
              <a:spcBef>
                <a:spcPts val="1000"/>
              </a:spcBef>
              <a:spcAft>
                <a:spcPts val="0"/>
              </a:spcAft>
              <a:buSzPts val="3000"/>
              <a:buFont typeface="Roboto"/>
              <a:buChar char="•"/>
            </a:pPr>
            <a:r>
              <a:rPr lang="en-US" sz="1800" u="sng" dirty="0" err="1">
                <a:solidFill>
                  <a:srgbClr val="005DBA"/>
                </a:solidFill>
                <a:hlinkClick r:id="rId4">
                  <a:extLst>
                    <a:ext uri="{A12FA001-AC4F-418D-AE19-62706E023703}">
                      <ahyp:hlinkClr xmlns:ahyp="http://schemas.microsoft.com/office/drawing/2018/hyperlinkcolor" val="tx"/>
                    </a:ext>
                  </a:extLst>
                </a:hlinkClick>
              </a:rPr>
              <a:t>BCCampus</a:t>
            </a:r>
            <a:r>
              <a:rPr lang="en-US" sz="1800" u="sng" dirty="0">
                <a:solidFill>
                  <a:srgbClr val="005DBA"/>
                </a:solidFill>
                <a:hlinkClick r:id="rId4">
                  <a:extLst>
                    <a:ext uri="{A12FA001-AC4F-418D-AE19-62706E023703}">
                      <ahyp:hlinkClr xmlns:ahyp="http://schemas.microsoft.com/office/drawing/2018/hyperlinkcolor" val="tx"/>
                    </a:ext>
                  </a:extLst>
                </a:hlinkClick>
              </a:rPr>
              <a:t> Rubric [PDF]</a:t>
            </a:r>
            <a:endParaRPr sz="1800" dirty="0"/>
          </a:p>
          <a:p>
            <a:pPr marL="457200" lvl="0" indent="-419100" algn="l" rtl="0">
              <a:lnSpc>
                <a:spcPct val="115000"/>
              </a:lnSpc>
              <a:spcBef>
                <a:spcPts val="1000"/>
              </a:spcBef>
              <a:spcAft>
                <a:spcPts val="1000"/>
              </a:spcAft>
              <a:buSzPts val="3000"/>
              <a:buFont typeface="Roboto"/>
              <a:buChar char="•"/>
            </a:pPr>
            <a:r>
              <a:rPr lang="en-US" sz="1800" u="sng" dirty="0">
                <a:solidFill>
                  <a:srgbClr val="005DBA"/>
                </a:solidFill>
                <a:hlinkClick r:id="rId5">
                  <a:extLst>
                    <a:ext uri="{A12FA001-AC4F-418D-AE19-62706E023703}">
                      <ahyp:hlinkClr xmlns:ahyp="http://schemas.microsoft.com/office/drawing/2018/hyperlinkcolor" val="tx"/>
                    </a:ext>
                  </a:extLst>
                </a:hlinkClick>
              </a:rPr>
              <a:t>Open Oregon Faculty Checklist for Evaluating Course Materials</a:t>
            </a:r>
            <a:r>
              <a:rPr lang="en-US" sz="1800" dirty="0">
                <a:solidFill>
                  <a:srgbClr val="333333"/>
                </a:solidFill>
              </a:rPr>
              <a:t> (not just OER)</a:t>
            </a:r>
            <a:endParaRPr sz="1800" dirty="0">
              <a:solidFill>
                <a:srgbClr val="333333"/>
              </a:solidFill>
            </a:endParaRPr>
          </a:p>
        </p:txBody>
      </p:sp>
      <p:sp>
        <p:nvSpPr>
          <p:cNvPr id="294" name="Google Shape;294;gfd421f94f7_0_29"/>
          <p:cNvSpPr txBox="1"/>
          <p:nvPr/>
        </p:nvSpPr>
        <p:spPr>
          <a:xfrm>
            <a:off x="6229500" y="674700"/>
            <a:ext cx="2640300" cy="3794100"/>
          </a:xfrm>
          <a:prstGeom prst="rect">
            <a:avLst/>
          </a:prstGeom>
          <a:solidFill>
            <a:srgbClr val="EFEFEF"/>
          </a:solidFill>
          <a:ln>
            <a:solidFill>
              <a:schemeClr val="tx1">
                <a:lumMod val="65000"/>
                <a:lumOff val="35000"/>
              </a:schemeClr>
            </a:solidFill>
          </a:ln>
        </p:spPr>
        <p:txBody>
          <a:bodyPr spcFirstLastPara="1" wrap="square" lIns="91425" tIns="91425" rIns="91425" bIns="91425" anchor="t" anchorCtr="0">
            <a:spAutoFit/>
          </a:bodyPr>
          <a:lstStyle/>
          <a:p>
            <a:pPr marL="457200" marR="0" lvl="0" indent="-298450" algn="l" rtl="0">
              <a:lnSpc>
                <a:spcPct val="150000"/>
              </a:lnSpc>
              <a:spcBef>
                <a:spcPts val="1000"/>
              </a:spcBef>
              <a:spcAft>
                <a:spcPts val="0"/>
              </a:spcAft>
              <a:buClr>
                <a:srgbClr val="333333"/>
              </a:buClr>
              <a:buSzPts val="1100"/>
              <a:buFont typeface="Nunito"/>
              <a:buChar char="❏"/>
            </a:pPr>
            <a:r>
              <a:rPr lang="en-US" sz="1100" b="0" i="0" u="none" strike="noStrike" cap="none" dirty="0">
                <a:solidFill>
                  <a:srgbClr val="333333"/>
                </a:solidFill>
                <a:latin typeface="Nunito"/>
                <a:ea typeface="Nunito"/>
                <a:cs typeface="Nunito"/>
                <a:sym typeface="Nunito"/>
              </a:rPr>
              <a:t>Comprehensiveness</a:t>
            </a:r>
            <a:endParaRPr sz="1100" b="0" i="0" u="none" strike="noStrike" cap="none" dirty="0">
              <a:solidFill>
                <a:srgbClr val="333333"/>
              </a:solidFill>
              <a:latin typeface="Nunito"/>
              <a:ea typeface="Nunito"/>
              <a:cs typeface="Nunito"/>
              <a:sym typeface="Nunito"/>
            </a:endParaRPr>
          </a:p>
          <a:p>
            <a:pPr marL="457200" marR="0" lvl="0" indent="-298450" algn="l" rtl="0">
              <a:lnSpc>
                <a:spcPct val="150000"/>
              </a:lnSpc>
              <a:spcBef>
                <a:spcPts val="1000"/>
              </a:spcBef>
              <a:spcAft>
                <a:spcPts val="0"/>
              </a:spcAft>
              <a:buClr>
                <a:srgbClr val="333333"/>
              </a:buClr>
              <a:buSzPts val="1100"/>
              <a:buFont typeface="Nunito"/>
              <a:buChar char="❏"/>
            </a:pPr>
            <a:r>
              <a:rPr lang="en-US" sz="1100" b="0" i="0" u="none" strike="noStrike" cap="none" dirty="0">
                <a:solidFill>
                  <a:srgbClr val="333333"/>
                </a:solidFill>
                <a:latin typeface="Nunito"/>
                <a:ea typeface="Nunito"/>
                <a:cs typeface="Nunito"/>
                <a:sym typeface="Nunito"/>
              </a:rPr>
              <a:t>Content Accuracy</a:t>
            </a:r>
            <a:endParaRPr sz="1100" b="0" i="0" u="none" strike="noStrike" cap="none" dirty="0">
              <a:solidFill>
                <a:srgbClr val="333333"/>
              </a:solidFill>
              <a:latin typeface="Nunito"/>
              <a:ea typeface="Nunito"/>
              <a:cs typeface="Nunito"/>
              <a:sym typeface="Nunito"/>
            </a:endParaRPr>
          </a:p>
          <a:p>
            <a:pPr marL="457200" marR="0" lvl="0" indent="-298450" algn="l" rtl="0">
              <a:lnSpc>
                <a:spcPct val="150000"/>
              </a:lnSpc>
              <a:spcBef>
                <a:spcPts val="1000"/>
              </a:spcBef>
              <a:spcAft>
                <a:spcPts val="0"/>
              </a:spcAft>
              <a:buClr>
                <a:srgbClr val="333333"/>
              </a:buClr>
              <a:buSzPts val="1100"/>
              <a:buFont typeface="Nunito"/>
              <a:buChar char="❏"/>
            </a:pPr>
            <a:r>
              <a:rPr lang="en-US" sz="1100" b="0" i="0" u="none" strike="noStrike" cap="none" dirty="0">
                <a:solidFill>
                  <a:srgbClr val="333333"/>
                </a:solidFill>
                <a:latin typeface="Nunito"/>
                <a:ea typeface="Nunito"/>
                <a:cs typeface="Nunito"/>
                <a:sym typeface="Nunito"/>
              </a:rPr>
              <a:t>Relevance/Longevity</a:t>
            </a:r>
            <a:endParaRPr sz="1100" b="0" i="0" u="none" strike="noStrike" cap="none" dirty="0">
              <a:solidFill>
                <a:srgbClr val="333333"/>
              </a:solidFill>
              <a:latin typeface="Nunito"/>
              <a:ea typeface="Nunito"/>
              <a:cs typeface="Nunito"/>
              <a:sym typeface="Nunito"/>
            </a:endParaRPr>
          </a:p>
          <a:p>
            <a:pPr marL="457200" marR="0" lvl="0" indent="-298450" algn="l" rtl="0">
              <a:lnSpc>
                <a:spcPct val="150000"/>
              </a:lnSpc>
              <a:spcBef>
                <a:spcPts val="1000"/>
              </a:spcBef>
              <a:spcAft>
                <a:spcPts val="0"/>
              </a:spcAft>
              <a:buClr>
                <a:srgbClr val="333333"/>
              </a:buClr>
              <a:buSzPts val="1100"/>
              <a:buFont typeface="Nunito"/>
              <a:buChar char="❏"/>
            </a:pPr>
            <a:r>
              <a:rPr lang="en-US" sz="1100" b="0" i="0" u="none" strike="noStrike" cap="none" dirty="0">
                <a:solidFill>
                  <a:srgbClr val="333333"/>
                </a:solidFill>
                <a:latin typeface="Nunito"/>
                <a:ea typeface="Nunito"/>
                <a:cs typeface="Nunito"/>
                <a:sym typeface="Nunito"/>
              </a:rPr>
              <a:t>Clarity</a:t>
            </a:r>
            <a:endParaRPr sz="1100" b="0" i="0" u="none" strike="noStrike" cap="none" dirty="0">
              <a:solidFill>
                <a:srgbClr val="333333"/>
              </a:solidFill>
              <a:latin typeface="Nunito"/>
              <a:ea typeface="Nunito"/>
              <a:cs typeface="Nunito"/>
              <a:sym typeface="Nunito"/>
            </a:endParaRPr>
          </a:p>
          <a:p>
            <a:pPr marL="457200" marR="0" lvl="0" indent="-298450" algn="l" rtl="0">
              <a:lnSpc>
                <a:spcPct val="150000"/>
              </a:lnSpc>
              <a:spcBef>
                <a:spcPts val="1000"/>
              </a:spcBef>
              <a:spcAft>
                <a:spcPts val="0"/>
              </a:spcAft>
              <a:buClr>
                <a:srgbClr val="333333"/>
              </a:buClr>
              <a:buSzPts val="1100"/>
              <a:buFont typeface="Nunito"/>
              <a:buChar char="❏"/>
            </a:pPr>
            <a:r>
              <a:rPr lang="en-US" sz="1100" b="0" i="0" u="none" strike="noStrike" cap="none" dirty="0">
                <a:solidFill>
                  <a:srgbClr val="333333"/>
                </a:solidFill>
                <a:latin typeface="Nunito"/>
                <a:ea typeface="Nunito"/>
                <a:cs typeface="Nunito"/>
                <a:sym typeface="Nunito"/>
              </a:rPr>
              <a:t>Consistency</a:t>
            </a:r>
            <a:endParaRPr sz="1100" b="0" i="0" u="none" strike="noStrike" cap="none" dirty="0">
              <a:solidFill>
                <a:srgbClr val="333333"/>
              </a:solidFill>
              <a:latin typeface="Nunito"/>
              <a:ea typeface="Nunito"/>
              <a:cs typeface="Nunito"/>
              <a:sym typeface="Nunito"/>
            </a:endParaRPr>
          </a:p>
          <a:p>
            <a:pPr marL="457200" marR="0" lvl="0" indent="-298450" algn="l" rtl="0">
              <a:lnSpc>
                <a:spcPct val="150000"/>
              </a:lnSpc>
              <a:spcBef>
                <a:spcPts val="1000"/>
              </a:spcBef>
              <a:spcAft>
                <a:spcPts val="0"/>
              </a:spcAft>
              <a:buClr>
                <a:srgbClr val="333333"/>
              </a:buClr>
              <a:buSzPts val="1100"/>
              <a:buFont typeface="Nunito"/>
              <a:buChar char="❏"/>
            </a:pPr>
            <a:r>
              <a:rPr lang="en-US" sz="1100" b="0" i="0" u="none" strike="noStrike" cap="none" dirty="0">
                <a:solidFill>
                  <a:srgbClr val="333333"/>
                </a:solidFill>
                <a:latin typeface="Nunito"/>
                <a:ea typeface="Nunito"/>
                <a:cs typeface="Nunito"/>
                <a:sym typeface="Nunito"/>
              </a:rPr>
              <a:t>Modularity</a:t>
            </a:r>
            <a:endParaRPr sz="1100" b="0" i="0" u="none" strike="noStrike" cap="none" dirty="0">
              <a:solidFill>
                <a:srgbClr val="333333"/>
              </a:solidFill>
              <a:latin typeface="Nunito"/>
              <a:ea typeface="Nunito"/>
              <a:cs typeface="Nunito"/>
              <a:sym typeface="Nunito"/>
            </a:endParaRPr>
          </a:p>
          <a:p>
            <a:pPr marL="457200" marR="0" lvl="0" indent="-298450" algn="l" rtl="0">
              <a:lnSpc>
                <a:spcPct val="150000"/>
              </a:lnSpc>
              <a:spcBef>
                <a:spcPts val="1000"/>
              </a:spcBef>
              <a:spcAft>
                <a:spcPts val="0"/>
              </a:spcAft>
              <a:buClr>
                <a:srgbClr val="333333"/>
              </a:buClr>
              <a:buSzPts val="1100"/>
              <a:buFont typeface="Nunito"/>
              <a:buChar char="❏"/>
            </a:pPr>
            <a:r>
              <a:rPr lang="en-US" sz="1100" b="0" i="0" u="none" strike="noStrike" cap="none" dirty="0">
                <a:solidFill>
                  <a:srgbClr val="333333"/>
                </a:solidFill>
                <a:latin typeface="Nunito"/>
                <a:ea typeface="Nunito"/>
                <a:cs typeface="Nunito"/>
                <a:sym typeface="Nunito"/>
              </a:rPr>
              <a:t>Organization/Structure/Flow</a:t>
            </a:r>
            <a:endParaRPr sz="1100" b="0" i="0" u="none" strike="noStrike" cap="none" dirty="0">
              <a:solidFill>
                <a:srgbClr val="333333"/>
              </a:solidFill>
              <a:latin typeface="Nunito"/>
              <a:ea typeface="Nunito"/>
              <a:cs typeface="Nunito"/>
              <a:sym typeface="Nunito"/>
            </a:endParaRPr>
          </a:p>
          <a:p>
            <a:pPr marL="457200" marR="0" lvl="0" indent="-298450" algn="l" rtl="0">
              <a:lnSpc>
                <a:spcPct val="150000"/>
              </a:lnSpc>
              <a:spcBef>
                <a:spcPts val="1000"/>
              </a:spcBef>
              <a:spcAft>
                <a:spcPts val="0"/>
              </a:spcAft>
              <a:buClr>
                <a:srgbClr val="333333"/>
              </a:buClr>
              <a:buSzPts val="1100"/>
              <a:buFont typeface="Nunito"/>
              <a:buChar char="❏"/>
            </a:pPr>
            <a:r>
              <a:rPr lang="en-US" sz="1100" b="0" i="0" u="none" strike="noStrike" cap="none" dirty="0">
                <a:solidFill>
                  <a:srgbClr val="333333"/>
                </a:solidFill>
                <a:latin typeface="Nunito"/>
                <a:ea typeface="Nunito"/>
                <a:cs typeface="Nunito"/>
                <a:sym typeface="Nunito"/>
              </a:rPr>
              <a:t>Interface</a:t>
            </a:r>
            <a:endParaRPr sz="1100" b="0" i="0" u="none" strike="noStrike" cap="none" dirty="0">
              <a:solidFill>
                <a:srgbClr val="333333"/>
              </a:solidFill>
              <a:latin typeface="Nunito"/>
              <a:ea typeface="Nunito"/>
              <a:cs typeface="Nunito"/>
              <a:sym typeface="Nunito"/>
            </a:endParaRPr>
          </a:p>
          <a:p>
            <a:pPr marL="457200" marR="0" lvl="0" indent="-298450" algn="l" rtl="0">
              <a:lnSpc>
                <a:spcPct val="150000"/>
              </a:lnSpc>
              <a:spcBef>
                <a:spcPts val="1000"/>
              </a:spcBef>
              <a:spcAft>
                <a:spcPts val="0"/>
              </a:spcAft>
              <a:buClr>
                <a:srgbClr val="333333"/>
              </a:buClr>
              <a:buSzPts val="1100"/>
              <a:buFont typeface="Nunito"/>
              <a:buChar char="❏"/>
            </a:pPr>
            <a:r>
              <a:rPr lang="en-US" sz="1100" b="0" i="0" u="none" strike="noStrike" cap="none" dirty="0">
                <a:solidFill>
                  <a:srgbClr val="333333"/>
                </a:solidFill>
                <a:latin typeface="Nunito"/>
                <a:ea typeface="Nunito"/>
                <a:cs typeface="Nunito"/>
                <a:sym typeface="Nunito"/>
              </a:rPr>
              <a:t>Grammatical Errors</a:t>
            </a:r>
            <a:endParaRPr sz="1100" b="0" i="0" u="none" strike="noStrike" cap="none" dirty="0">
              <a:solidFill>
                <a:srgbClr val="333333"/>
              </a:solidFill>
              <a:latin typeface="Nunito"/>
              <a:ea typeface="Nunito"/>
              <a:cs typeface="Nunito"/>
              <a:sym typeface="Nunito"/>
            </a:endParaRPr>
          </a:p>
          <a:p>
            <a:pPr marL="457200" marR="0" lvl="0" indent="-298450" algn="l" rtl="0">
              <a:lnSpc>
                <a:spcPct val="150000"/>
              </a:lnSpc>
              <a:spcBef>
                <a:spcPts val="1000"/>
              </a:spcBef>
              <a:spcAft>
                <a:spcPts val="0"/>
              </a:spcAft>
              <a:buClr>
                <a:srgbClr val="333333"/>
              </a:buClr>
              <a:buSzPts val="1100"/>
              <a:buFont typeface="Nunito"/>
              <a:buChar char="❏"/>
            </a:pPr>
            <a:r>
              <a:rPr lang="en-US" sz="1100" b="0" i="0" u="none" strike="noStrike" cap="none" dirty="0">
                <a:solidFill>
                  <a:srgbClr val="333333"/>
                </a:solidFill>
                <a:latin typeface="Nunito"/>
                <a:ea typeface="Nunito"/>
                <a:cs typeface="Nunito"/>
                <a:sym typeface="Nunito"/>
              </a:rPr>
              <a:t>Cultural Relevance</a:t>
            </a:r>
            <a:endParaRPr sz="1100" b="0" i="0" u="none" strike="noStrike" cap="none" dirty="0">
              <a:solidFill>
                <a:srgbClr val="333333"/>
              </a:solidFill>
              <a:latin typeface="Nunito"/>
              <a:ea typeface="Nunito"/>
              <a:cs typeface="Nunito"/>
              <a:sym typeface="Nuni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fd421f94f7_0_39"/>
          <p:cNvSpPr txBox="1">
            <a:spLocks noGrp="1"/>
          </p:cNvSpPr>
          <p:nvPr>
            <p:ph type="title"/>
          </p:nvPr>
        </p:nvSpPr>
        <p:spPr>
          <a:xfrm>
            <a:off x="1274595" y="461075"/>
            <a:ext cx="7688700" cy="7502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ct val="115383"/>
              <a:buNone/>
            </a:pPr>
            <a:r>
              <a:rPr lang="en-US" sz="2800" b="1" dirty="0"/>
              <a:t>The Basics</a:t>
            </a:r>
            <a:endParaRPr sz="2800" b="1" dirty="0"/>
          </a:p>
        </p:txBody>
      </p:sp>
      <p:sp>
        <p:nvSpPr>
          <p:cNvPr id="300" name="Google Shape;300;gfd421f94f7_0_39"/>
          <p:cNvSpPr txBox="1">
            <a:spLocks noGrp="1"/>
          </p:cNvSpPr>
          <p:nvPr>
            <p:ph type="body" idx="1"/>
          </p:nvPr>
        </p:nvSpPr>
        <p:spPr>
          <a:xfrm>
            <a:off x="1034250" y="1343150"/>
            <a:ext cx="7688700" cy="3108900"/>
          </a:xfrm>
          <a:prstGeom prst="rect">
            <a:avLst/>
          </a:prstGeom>
          <a:noFill/>
          <a:ln>
            <a:noFill/>
          </a:ln>
        </p:spPr>
        <p:txBody>
          <a:bodyPr spcFirstLastPara="1" wrap="square" lIns="91425" tIns="91425" rIns="91425" bIns="91425" anchor="t" anchorCtr="0">
            <a:normAutofit/>
          </a:bodyPr>
          <a:lstStyle/>
          <a:p>
            <a:pPr marL="457200" lvl="0" indent="-349250" algn="l" rtl="0">
              <a:lnSpc>
                <a:spcPct val="115000"/>
              </a:lnSpc>
              <a:spcBef>
                <a:spcPts val="640"/>
              </a:spcBef>
              <a:spcAft>
                <a:spcPts val="0"/>
              </a:spcAft>
              <a:buSzPts val="1900"/>
              <a:buChar char="•"/>
            </a:pPr>
            <a:r>
              <a:rPr lang="en-US" sz="2400" dirty="0"/>
              <a:t>Content coverage</a:t>
            </a:r>
            <a:endParaRPr sz="2400" dirty="0"/>
          </a:p>
          <a:p>
            <a:pPr marL="457200" lvl="0" indent="-349250" algn="l" rtl="0">
              <a:lnSpc>
                <a:spcPct val="115000"/>
              </a:lnSpc>
              <a:spcBef>
                <a:spcPts val="1000"/>
              </a:spcBef>
              <a:spcAft>
                <a:spcPts val="0"/>
              </a:spcAft>
              <a:buSzPts val="1900"/>
              <a:buChar char="•"/>
            </a:pPr>
            <a:r>
              <a:rPr lang="en-US" sz="2400" dirty="0"/>
              <a:t>Alignment with your course</a:t>
            </a:r>
            <a:endParaRPr sz="2400" dirty="0"/>
          </a:p>
          <a:p>
            <a:pPr marL="457200" lvl="0" indent="-349250" algn="l" rtl="0">
              <a:lnSpc>
                <a:spcPct val="115000"/>
              </a:lnSpc>
              <a:spcBef>
                <a:spcPts val="1000"/>
              </a:spcBef>
              <a:spcAft>
                <a:spcPts val="0"/>
              </a:spcAft>
              <a:buSzPts val="1900"/>
              <a:buChar char="•"/>
            </a:pPr>
            <a:r>
              <a:rPr lang="en-US" sz="2400" dirty="0"/>
              <a:t>Accessibility</a:t>
            </a:r>
            <a:endParaRPr sz="2400" dirty="0"/>
          </a:p>
          <a:p>
            <a:pPr marL="457200" lvl="0" indent="-349250" algn="l" rtl="0">
              <a:lnSpc>
                <a:spcPct val="115000"/>
              </a:lnSpc>
              <a:spcBef>
                <a:spcPts val="1000"/>
              </a:spcBef>
              <a:spcAft>
                <a:spcPts val="0"/>
              </a:spcAft>
              <a:buSzPts val="1900"/>
              <a:buChar char="•"/>
            </a:pPr>
            <a:r>
              <a:rPr lang="en-US" sz="2400" dirty="0"/>
              <a:t>Inclusivity</a:t>
            </a:r>
            <a:endParaRPr sz="2400" dirty="0"/>
          </a:p>
          <a:p>
            <a:pPr marL="457200" lvl="0" indent="-349250" algn="l" rtl="0">
              <a:lnSpc>
                <a:spcPct val="115000"/>
              </a:lnSpc>
              <a:spcBef>
                <a:spcPts val="1000"/>
              </a:spcBef>
              <a:spcAft>
                <a:spcPts val="1000"/>
              </a:spcAft>
              <a:buSzPts val="1900"/>
              <a:buChar char="•"/>
            </a:pPr>
            <a:r>
              <a:rPr lang="en-US" sz="2400" dirty="0"/>
              <a:t>Format(s) available</a:t>
            </a:r>
            <a:endParaRPr sz="2100" dirty="0"/>
          </a:p>
        </p:txBody>
      </p:sp>
      <p:pic>
        <p:nvPicPr>
          <p:cNvPr id="301" name="Google Shape;301;gfd421f94f7_0_39">
            <a:extLst>
              <a:ext uri="{C183D7F6-B498-43B3-948B-1728B52AA6E4}">
                <adec:decorative xmlns:adec="http://schemas.microsoft.com/office/drawing/2017/decorative" val="1"/>
              </a:ext>
            </a:extLst>
          </p:cNvPr>
          <p:cNvPicPr preferRelativeResize="0"/>
          <p:nvPr/>
        </p:nvPicPr>
        <p:blipFill rotWithShape="1">
          <a:blip r:embed="rId3">
            <a:alphaModFix/>
          </a:blip>
          <a:srcRect l="22269" r="9026"/>
          <a:stretch/>
        </p:blipFill>
        <p:spPr>
          <a:xfrm>
            <a:off x="5246355" y="1026075"/>
            <a:ext cx="3578195" cy="3557850"/>
          </a:xfrm>
          <a:prstGeom prst="rect">
            <a:avLst/>
          </a:prstGeom>
          <a:noFill/>
          <a:ln w="19050" cap="flat" cmpd="sng">
            <a:solidFill>
              <a:schemeClr val="dk1"/>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gfd421f94f7_0_34"/>
          <p:cNvSpPr txBox="1">
            <a:spLocks noGrp="1"/>
          </p:cNvSpPr>
          <p:nvPr>
            <p:ph type="title"/>
          </p:nvPr>
        </p:nvSpPr>
        <p:spPr>
          <a:xfrm>
            <a:off x="864917" y="613239"/>
            <a:ext cx="7688700" cy="7502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ct val="115383"/>
              <a:buNone/>
            </a:pPr>
            <a:r>
              <a:rPr lang="en-US" sz="3200" b="1" dirty="0"/>
              <a:t>Other Review Processes</a:t>
            </a:r>
            <a:endParaRPr sz="3200" b="1" dirty="0"/>
          </a:p>
        </p:txBody>
      </p:sp>
      <p:sp>
        <p:nvSpPr>
          <p:cNvPr id="307" name="Google Shape;307;gfd421f94f7_0_34"/>
          <p:cNvSpPr txBox="1">
            <a:spLocks noGrp="1"/>
          </p:cNvSpPr>
          <p:nvPr>
            <p:ph type="body" idx="1"/>
          </p:nvPr>
        </p:nvSpPr>
        <p:spPr>
          <a:xfrm>
            <a:off x="1203584" y="1547478"/>
            <a:ext cx="7688700" cy="3095672"/>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640"/>
              </a:spcBef>
              <a:spcAft>
                <a:spcPts val="0"/>
              </a:spcAft>
              <a:buSzPts val="1800"/>
              <a:buNone/>
            </a:pPr>
            <a:r>
              <a:rPr lang="en-US" sz="2000" dirty="0"/>
              <a:t>Unlike commercial textbooks, many open textbooks undergo </a:t>
            </a:r>
            <a:r>
              <a:rPr lang="en-US" sz="2000" b="1" dirty="0"/>
              <a:t>peer review </a:t>
            </a:r>
            <a:r>
              <a:rPr lang="en-US" sz="2000" dirty="0"/>
              <a:t>by subject matter experts. </a:t>
            </a:r>
            <a:endParaRPr sz="2000" dirty="0"/>
          </a:p>
          <a:p>
            <a:pPr marL="0" lvl="0" indent="0" algn="l" rtl="0">
              <a:lnSpc>
                <a:spcPct val="150000"/>
              </a:lnSpc>
              <a:spcBef>
                <a:spcPts val="1000"/>
              </a:spcBef>
              <a:spcAft>
                <a:spcPts val="0"/>
              </a:spcAft>
              <a:buSzPts val="1800"/>
              <a:buNone/>
            </a:pPr>
            <a:r>
              <a:rPr lang="en-US" sz="2000" dirty="0"/>
              <a:t>Other reviews may include: </a:t>
            </a:r>
            <a:endParaRPr sz="2000" dirty="0"/>
          </a:p>
          <a:p>
            <a:pPr marL="457200" lvl="0" indent="-368300" algn="l" rtl="0">
              <a:lnSpc>
                <a:spcPct val="150000"/>
              </a:lnSpc>
              <a:spcBef>
                <a:spcPts val="640"/>
              </a:spcBef>
              <a:spcAft>
                <a:spcPts val="0"/>
              </a:spcAft>
              <a:buSzPts val="2200"/>
              <a:buChar char="•"/>
            </a:pPr>
            <a:r>
              <a:rPr lang="en-US" sz="2000" dirty="0"/>
              <a:t>User reviews posted in repositories like the </a:t>
            </a:r>
            <a:r>
              <a:rPr lang="en-US" sz="2000" u="sng" dirty="0">
                <a:solidFill>
                  <a:srgbClr val="005DBA"/>
                </a:solidFill>
                <a:hlinkClick r:id="rId3">
                  <a:extLst>
                    <a:ext uri="{A12FA001-AC4F-418D-AE19-62706E023703}">
                      <ahyp:hlinkClr xmlns:ahyp="http://schemas.microsoft.com/office/drawing/2018/hyperlinkcolor" val="tx"/>
                    </a:ext>
                  </a:extLst>
                </a:hlinkClick>
              </a:rPr>
              <a:t>Open Textbook Library</a:t>
            </a:r>
            <a:endParaRPr sz="2000" dirty="0">
              <a:solidFill>
                <a:srgbClr val="005DBA"/>
              </a:solidFill>
            </a:endParaRPr>
          </a:p>
          <a:p>
            <a:pPr marL="457200" lvl="0" indent="-368300" algn="l" rtl="0">
              <a:lnSpc>
                <a:spcPct val="150000"/>
              </a:lnSpc>
              <a:spcBef>
                <a:spcPts val="0"/>
              </a:spcBef>
              <a:spcAft>
                <a:spcPts val="0"/>
              </a:spcAft>
              <a:buSzPts val="2200"/>
              <a:buChar char="•"/>
            </a:pPr>
            <a:r>
              <a:rPr lang="en-US" sz="2000" dirty="0"/>
              <a:t>Reviews by organizations (e.g., </a:t>
            </a:r>
            <a:r>
              <a:rPr lang="en-US" sz="2000" u="sng" dirty="0">
                <a:solidFill>
                  <a:srgbClr val="005DBA"/>
                </a:solidFill>
                <a:hlinkClick r:id="rId4">
                  <a:extLst>
                    <a:ext uri="{A12FA001-AC4F-418D-AE19-62706E023703}">
                      <ahyp:hlinkClr xmlns:ahyp="http://schemas.microsoft.com/office/drawing/2018/hyperlinkcolor" val="tx"/>
                    </a:ext>
                  </a:extLst>
                </a:hlinkClick>
              </a:rPr>
              <a:t>American Institute of Mathematics</a:t>
            </a:r>
            <a:r>
              <a:rPr lang="en-US" sz="2000" dirty="0">
                <a:solidFill>
                  <a:srgbClr val="333333"/>
                </a:solidFill>
              </a:rPr>
              <a:t>)</a:t>
            </a:r>
            <a:endParaRPr sz="2000" dirty="0">
              <a:solidFill>
                <a:srgbClr val="333333"/>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14146-B895-E0F1-9A19-B74624A8428D}"/>
              </a:ext>
            </a:extLst>
          </p:cNvPr>
          <p:cNvSpPr>
            <a:spLocks noGrp="1"/>
          </p:cNvSpPr>
          <p:nvPr>
            <p:ph type="title"/>
          </p:nvPr>
        </p:nvSpPr>
        <p:spPr>
          <a:xfrm>
            <a:off x="571500" y="2004925"/>
            <a:ext cx="8000999" cy="1518600"/>
          </a:xfrm>
        </p:spPr>
        <p:txBody>
          <a:bodyPr>
            <a:noAutofit/>
          </a:bodyPr>
          <a:lstStyle/>
          <a:p>
            <a:pPr algn="r"/>
            <a:r>
              <a:rPr lang="en-US" sz="2800" b="1" dirty="0"/>
              <a:t>Going back to Affordable Learning LOUISiana….</a:t>
            </a:r>
            <a:br>
              <a:rPr lang="en-US" sz="2800" b="1" dirty="0"/>
            </a:br>
            <a:br>
              <a:rPr lang="en-US" sz="2800" b="1" dirty="0"/>
            </a:br>
            <a:br>
              <a:rPr lang="en-US" sz="2800" b="1" dirty="0"/>
            </a:br>
            <a:r>
              <a:rPr lang="en-US" sz="2800" b="1" dirty="0"/>
              <a:t>…and LOUIS…</a:t>
            </a:r>
          </a:p>
        </p:txBody>
      </p:sp>
    </p:spTree>
    <p:extLst>
      <p:ext uri="{BB962C8B-B14F-4D97-AF65-F5344CB8AC3E}">
        <p14:creationId xmlns:p14="http://schemas.microsoft.com/office/powerpoint/2010/main" val="3354916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6B879-202E-9FAC-20F2-4D2F019B36CD}"/>
              </a:ext>
            </a:extLst>
          </p:cNvPr>
          <p:cNvSpPr>
            <a:spLocks noGrp="1"/>
          </p:cNvSpPr>
          <p:nvPr>
            <p:ph type="title"/>
          </p:nvPr>
        </p:nvSpPr>
        <p:spPr>
          <a:xfrm>
            <a:off x="893563" y="235746"/>
            <a:ext cx="7514035" cy="1014412"/>
          </a:xfrm>
        </p:spPr>
        <p:txBody>
          <a:bodyPr/>
          <a:lstStyle/>
          <a:p>
            <a:r>
              <a:rPr lang="en-US" b="1" dirty="0"/>
              <a:t>If you aren’t familiar with LOUIS…</a:t>
            </a:r>
          </a:p>
        </p:txBody>
      </p:sp>
      <p:sp>
        <p:nvSpPr>
          <p:cNvPr id="3" name="Content Placeholder 2">
            <a:extLst>
              <a:ext uri="{FF2B5EF4-FFF2-40B4-BE49-F238E27FC236}">
                <a16:creationId xmlns:a16="http://schemas.microsoft.com/office/drawing/2014/main" id="{D3099967-40F1-5FAF-7374-8D6935FB8EBD}"/>
              </a:ext>
            </a:extLst>
          </p:cNvPr>
          <p:cNvSpPr>
            <a:spLocks noGrp="1"/>
          </p:cNvSpPr>
          <p:nvPr>
            <p:ph idx="1"/>
          </p:nvPr>
        </p:nvSpPr>
        <p:spPr>
          <a:xfrm>
            <a:off x="1134665" y="1100139"/>
            <a:ext cx="7514035" cy="3557586"/>
          </a:xfrm>
        </p:spPr>
        <p:txBody>
          <a:bodyPr>
            <a:normAutofit lnSpcReduction="10000"/>
          </a:bodyPr>
          <a:lstStyle/>
          <a:p>
            <a:r>
              <a:rPr lang="en-US" dirty="0"/>
              <a:t>It is the statewide academic library consortium, featuring 48 member institutions/libraries representing 2-year and 4-year, public and private, and special institutions. </a:t>
            </a:r>
          </a:p>
          <a:p>
            <a:r>
              <a:rPr lang="en-US" dirty="0"/>
              <a:t>Begun in the late 1990s at LSU, LOUIS is now under the auspices of the Board of Regents. </a:t>
            </a:r>
          </a:p>
          <a:p>
            <a:r>
              <a:rPr lang="en-US" dirty="0"/>
              <a:t>All institutions within the UL System are members of LOUIS. </a:t>
            </a:r>
          </a:p>
          <a:p>
            <a:r>
              <a:rPr lang="en-US" dirty="0"/>
              <a:t>Through LOUIS, libraries acquire resources in more cost-effective ways through cooperative procurement. It also supports professionals working in libraries throughout the state through professional development.  </a:t>
            </a:r>
          </a:p>
          <a:p>
            <a:r>
              <a:rPr lang="en-US" dirty="0"/>
              <a:t>LOUIS also coordinates many affordable learning programs in the state through Affordable Learning LOUISiana. </a:t>
            </a:r>
          </a:p>
        </p:txBody>
      </p:sp>
    </p:spTree>
    <p:extLst>
      <p:ext uri="{BB962C8B-B14F-4D97-AF65-F5344CB8AC3E}">
        <p14:creationId xmlns:p14="http://schemas.microsoft.com/office/powerpoint/2010/main" val="2210478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75920-3E9E-AE63-E608-A40E37A82B2A}"/>
              </a:ext>
            </a:extLst>
          </p:cNvPr>
          <p:cNvSpPr>
            <a:spLocks noGrp="1"/>
          </p:cNvSpPr>
          <p:nvPr>
            <p:ph type="title"/>
          </p:nvPr>
        </p:nvSpPr>
        <p:spPr>
          <a:xfrm>
            <a:off x="981616" y="429491"/>
            <a:ext cx="7514035" cy="768928"/>
          </a:xfrm>
        </p:spPr>
        <p:txBody>
          <a:bodyPr>
            <a:normAutofit/>
          </a:bodyPr>
          <a:lstStyle/>
          <a:p>
            <a:r>
              <a:rPr lang="en-US" sz="3600" b="1" dirty="0"/>
              <a:t>Fuller Attribution of Adaptation </a:t>
            </a:r>
          </a:p>
        </p:txBody>
      </p:sp>
      <p:sp>
        <p:nvSpPr>
          <p:cNvPr id="4" name="Content Placeholder 3">
            <a:extLst>
              <a:ext uri="{FF2B5EF4-FFF2-40B4-BE49-F238E27FC236}">
                <a16:creationId xmlns:a16="http://schemas.microsoft.com/office/drawing/2014/main" id="{BFFAFC81-B141-BC4A-AEA1-B7F603DB8973}"/>
              </a:ext>
            </a:extLst>
          </p:cNvPr>
          <p:cNvSpPr txBox="1">
            <a:spLocks noGrp="1"/>
          </p:cNvSpPr>
          <p:nvPr>
            <p:ph idx="1"/>
          </p:nvPr>
        </p:nvSpPr>
        <p:spPr>
          <a:xfrm>
            <a:off x="1066800" y="1334669"/>
            <a:ext cx="7764463" cy="3656386"/>
          </a:xfrm>
          <a:prstGeom prst="rect">
            <a:avLst/>
          </a:prstGeom>
          <a:noFill/>
        </p:spPr>
        <p:txBody>
          <a:bodyPr wrap="square" rtlCol="0">
            <a:spAutoFit/>
          </a:bodyPr>
          <a:lstStyle/>
          <a:p>
            <a:pPr marL="0" lvl="0" indent="0" algn="l" rtl="0">
              <a:lnSpc>
                <a:spcPct val="100000"/>
              </a:lnSpc>
              <a:spcBef>
                <a:spcPts val="0"/>
              </a:spcBef>
              <a:spcAft>
                <a:spcPts val="0"/>
              </a:spcAft>
              <a:buClr>
                <a:schemeClr val="dk1"/>
              </a:buClr>
              <a:buSzPts val="1100"/>
              <a:buFont typeface="Arial"/>
              <a:buNone/>
            </a:pPr>
            <a:r>
              <a:rPr lang="en-US" sz="1400" dirty="0">
                <a:latin typeface="+mj-lt"/>
                <a:ea typeface="Roboto"/>
                <a:cs typeface="Roboto"/>
                <a:sym typeface="Roboto"/>
              </a:rPr>
              <a:t>This presentation is an adaptation of “</a:t>
            </a:r>
            <a:r>
              <a:rPr lang="en-US" sz="1400" u="sng" dirty="0">
                <a:latin typeface="+mj-lt"/>
                <a:ea typeface="Roboto"/>
                <a:cs typeface="Roboto"/>
                <a:sym typeface="Roboto"/>
                <a:hlinkClick r:id="rId2">
                  <a:extLst>
                    <a:ext uri="{A12FA001-AC4F-418D-AE19-62706E023703}">
                      <ahyp:hlinkClr xmlns:ahyp="http://schemas.microsoft.com/office/drawing/2018/hyperlinkcolor" val="tx"/>
                    </a:ext>
                  </a:extLst>
                </a:hlinkClick>
              </a:rPr>
              <a:t>OER 101</a:t>
            </a:r>
            <a:r>
              <a:rPr lang="en-US" sz="1400" dirty="0">
                <a:latin typeface="+mj-lt"/>
                <a:ea typeface="Roboto"/>
                <a:cs typeface="Roboto"/>
                <a:sym typeface="Roboto"/>
              </a:rPr>
              <a:t>” by Abbey Elder, licensed under a </a:t>
            </a:r>
            <a:r>
              <a:rPr lang="en-US" sz="1400" u="sng" dirty="0">
                <a:latin typeface="+mj-lt"/>
                <a:ea typeface="Roboto"/>
                <a:cs typeface="Roboto"/>
                <a:sym typeface="Roboto"/>
                <a:hlinkClick r:id="rId3">
                  <a:extLst>
                    <a:ext uri="{A12FA001-AC4F-418D-AE19-62706E023703}">
                      <ahyp:hlinkClr xmlns:ahyp="http://schemas.microsoft.com/office/drawing/2018/hyperlinkcolor" val="tx"/>
                    </a:ext>
                  </a:extLst>
                </a:hlinkClick>
              </a:rPr>
              <a:t>Creative Commons Attribution 4.0 International license</a:t>
            </a:r>
            <a:r>
              <a:rPr lang="en-US" sz="1400" dirty="0">
                <a:latin typeface="+mj-lt"/>
                <a:ea typeface="Roboto"/>
                <a:cs typeface="Roboto"/>
                <a:sym typeface="Roboto"/>
              </a:rPr>
              <a:t>, which itself  is adapted from: </a:t>
            </a:r>
          </a:p>
          <a:p>
            <a:pPr marL="0" lvl="0" indent="0" algn="l" rtl="0">
              <a:lnSpc>
                <a:spcPct val="100000"/>
              </a:lnSpc>
              <a:spcBef>
                <a:spcPts val="0"/>
              </a:spcBef>
              <a:spcAft>
                <a:spcPts val="0"/>
              </a:spcAft>
              <a:buClr>
                <a:schemeClr val="dk1"/>
              </a:buClr>
              <a:buSzPts val="1100"/>
              <a:buFont typeface="Arial"/>
              <a:buNone/>
            </a:pPr>
            <a:endParaRPr lang="en-US" sz="1400" dirty="0">
              <a:latin typeface="+mj-lt"/>
              <a:ea typeface="Roboto"/>
              <a:cs typeface="Roboto"/>
              <a:sym typeface="Roboto"/>
            </a:endParaRPr>
          </a:p>
          <a:p>
            <a:pPr marL="457200" marR="0" lvl="0" indent="-298450" algn="l" rtl="0">
              <a:lnSpc>
                <a:spcPct val="100000"/>
              </a:lnSpc>
              <a:spcBef>
                <a:spcPts val="0"/>
              </a:spcBef>
              <a:spcAft>
                <a:spcPts val="0"/>
              </a:spcAft>
              <a:buClr>
                <a:schemeClr val="tx1"/>
              </a:buClr>
              <a:buSzPts val="1100"/>
              <a:buFont typeface="Roboto"/>
              <a:buChar char="➢"/>
            </a:pPr>
            <a:r>
              <a:rPr lang="en-US" sz="1400" dirty="0">
                <a:latin typeface="+mj-lt"/>
                <a:ea typeface="Roboto"/>
                <a:cs typeface="Roboto"/>
                <a:sym typeface="Roboto"/>
              </a:rPr>
              <a:t>“</a:t>
            </a:r>
            <a:r>
              <a:rPr lang="en-US" sz="1400" u="sng" dirty="0">
                <a:latin typeface="+mj-lt"/>
                <a:ea typeface="Roboto"/>
                <a:cs typeface="Roboto"/>
                <a:sym typeface="Roboto"/>
                <a:hlinkClick r:id="rId4">
                  <a:extLst>
                    <a:ext uri="{A12FA001-AC4F-418D-AE19-62706E023703}">
                      <ahyp:hlinkClr xmlns:ahyp="http://schemas.microsoft.com/office/drawing/2018/hyperlinkcolor" val="tx"/>
                    </a:ext>
                  </a:extLst>
                </a:hlinkClick>
              </a:rPr>
              <a:t>Getting Started with Open Educational Resources</a:t>
            </a:r>
            <a:r>
              <a:rPr lang="en-US" sz="1400" dirty="0">
                <a:latin typeface="+mj-lt"/>
                <a:ea typeface="Roboto"/>
                <a:cs typeface="Roboto"/>
                <a:sym typeface="Roboto"/>
              </a:rPr>
              <a:t>” by Abbey Elder, licensed under a </a:t>
            </a:r>
            <a:r>
              <a:rPr lang="en-US" sz="1400" u="sng" dirty="0">
                <a:latin typeface="+mj-lt"/>
                <a:ea typeface="Roboto"/>
                <a:cs typeface="Roboto"/>
                <a:sym typeface="Roboto"/>
                <a:hlinkClick r:id="rId3">
                  <a:extLst>
                    <a:ext uri="{A12FA001-AC4F-418D-AE19-62706E023703}">
                      <ahyp:hlinkClr xmlns:ahyp="http://schemas.microsoft.com/office/drawing/2018/hyperlinkcolor" val="tx"/>
                    </a:ext>
                  </a:extLst>
                </a:hlinkClick>
              </a:rPr>
              <a:t>Creative Commons Attribution 4.0 International license</a:t>
            </a:r>
            <a:endParaRPr lang="en-US" sz="1400" dirty="0">
              <a:latin typeface="+mj-lt"/>
              <a:ea typeface="Roboto"/>
              <a:cs typeface="Roboto"/>
              <a:sym typeface="Roboto"/>
            </a:endParaRPr>
          </a:p>
          <a:p>
            <a:pPr marL="457200" marR="0" lvl="0" indent="-298450" algn="l" rtl="0">
              <a:lnSpc>
                <a:spcPct val="100000"/>
              </a:lnSpc>
              <a:spcBef>
                <a:spcPts val="0"/>
              </a:spcBef>
              <a:spcAft>
                <a:spcPts val="0"/>
              </a:spcAft>
              <a:buClr>
                <a:schemeClr val="tx1"/>
              </a:buClr>
              <a:buSzPts val="1100"/>
              <a:buFont typeface="Roboto"/>
              <a:buChar char="➢"/>
            </a:pPr>
            <a:r>
              <a:rPr lang="en-US" sz="1400" dirty="0">
                <a:latin typeface="+mj-lt"/>
                <a:ea typeface="Roboto"/>
                <a:cs typeface="Roboto"/>
                <a:sym typeface="Roboto"/>
              </a:rPr>
              <a:t>“</a:t>
            </a:r>
            <a:r>
              <a:rPr lang="en-US" sz="1400" u="sng" dirty="0">
                <a:latin typeface="+mj-lt"/>
                <a:ea typeface="Roboto"/>
                <a:cs typeface="Roboto"/>
                <a:sym typeface="Roboto"/>
                <a:hlinkClick r:id="rId5">
                  <a:extLst>
                    <a:ext uri="{A12FA001-AC4F-418D-AE19-62706E023703}">
                      <ahyp:hlinkClr xmlns:ahyp="http://schemas.microsoft.com/office/drawing/2018/hyperlinkcolor" val="tx"/>
                    </a:ext>
                  </a:extLst>
                </a:hlinkClick>
              </a:rPr>
              <a:t>OTN Training Slides</a:t>
            </a:r>
            <a:r>
              <a:rPr lang="en-US" sz="1400" dirty="0">
                <a:latin typeface="+mj-lt"/>
                <a:ea typeface="Roboto"/>
                <a:cs typeface="Roboto"/>
                <a:sym typeface="Roboto"/>
              </a:rPr>
              <a:t>” by David Ernst, available under a </a:t>
            </a:r>
            <a:r>
              <a:rPr lang="en-US" sz="1400" u="sng" dirty="0">
                <a:latin typeface="+mj-lt"/>
                <a:ea typeface="Roboto"/>
                <a:cs typeface="Roboto"/>
                <a:sym typeface="Roboto"/>
                <a:hlinkClick r:id="rId3">
                  <a:extLst>
                    <a:ext uri="{A12FA001-AC4F-418D-AE19-62706E023703}">
                      <ahyp:hlinkClr xmlns:ahyp="http://schemas.microsoft.com/office/drawing/2018/hyperlinkcolor" val="tx"/>
                    </a:ext>
                  </a:extLst>
                </a:hlinkClick>
              </a:rPr>
              <a:t>Creative Commons Attribution 4.0 International license</a:t>
            </a:r>
            <a:r>
              <a:rPr lang="en-US" sz="1400" u="sng" dirty="0">
                <a:latin typeface="+mj-lt"/>
                <a:ea typeface="Roboto"/>
                <a:cs typeface="Roboto"/>
                <a:sym typeface="Roboto"/>
              </a:rPr>
              <a:t>, </a:t>
            </a:r>
            <a:endParaRPr lang="en-US" sz="1400" dirty="0">
              <a:latin typeface="+mj-lt"/>
              <a:ea typeface="Roboto"/>
              <a:cs typeface="Roboto"/>
              <a:sym typeface="Roboto"/>
            </a:endParaRPr>
          </a:p>
          <a:p>
            <a:pPr marL="457200" marR="0" lvl="0" indent="-298450" algn="l" rtl="0">
              <a:lnSpc>
                <a:spcPct val="100000"/>
              </a:lnSpc>
              <a:spcBef>
                <a:spcPts val="0"/>
              </a:spcBef>
              <a:spcAft>
                <a:spcPts val="0"/>
              </a:spcAft>
              <a:buClr>
                <a:schemeClr val="tx1"/>
              </a:buClr>
              <a:buSzPts val="1100"/>
              <a:buFont typeface="Roboto"/>
              <a:buChar char="➢"/>
            </a:pPr>
            <a:r>
              <a:rPr lang="en-US" sz="1400" dirty="0">
                <a:latin typeface="+mj-lt"/>
                <a:ea typeface="Roboto"/>
                <a:cs typeface="Roboto"/>
                <a:sym typeface="Roboto"/>
              </a:rPr>
              <a:t>“</a:t>
            </a:r>
            <a:r>
              <a:rPr lang="en-US" sz="1400" u="sng" dirty="0">
                <a:latin typeface="+mj-lt"/>
                <a:ea typeface="Roboto"/>
                <a:cs typeface="Roboto"/>
                <a:sym typeface="Roboto"/>
                <a:hlinkClick r:id="rId6">
                  <a:extLst>
                    <a:ext uri="{A12FA001-AC4F-418D-AE19-62706E023703}">
                      <ahyp:hlinkClr xmlns:ahyp="http://schemas.microsoft.com/office/drawing/2018/hyperlinkcolor" val="tx"/>
                    </a:ext>
                  </a:extLst>
                </a:hlinkClick>
              </a:rPr>
              <a:t>OER Basics</a:t>
            </a:r>
            <a:r>
              <a:rPr lang="en-US" sz="1400" dirty="0">
                <a:latin typeface="+mj-lt"/>
                <a:ea typeface="Roboto"/>
                <a:cs typeface="Roboto"/>
                <a:sym typeface="Roboto"/>
              </a:rPr>
              <a:t>” by Kelsey Smith, available under a </a:t>
            </a:r>
            <a:r>
              <a:rPr lang="en-US" sz="1400" u="sng" dirty="0">
                <a:latin typeface="+mj-lt"/>
                <a:ea typeface="Roboto"/>
                <a:cs typeface="Roboto"/>
                <a:sym typeface="Roboto"/>
                <a:hlinkClick r:id="rId3">
                  <a:extLst>
                    <a:ext uri="{A12FA001-AC4F-418D-AE19-62706E023703}">
                      <ahyp:hlinkClr xmlns:ahyp="http://schemas.microsoft.com/office/drawing/2018/hyperlinkcolor" val="tx"/>
                    </a:ext>
                  </a:extLst>
                </a:hlinkClick>
              </a:rPr>
              <a:t>Creative Commons Attribution 4.0 International license</a:t>
            </a:r>
            <a:r>
              <a:rPr lang="en-US" sz="1400" u="sng" dirty="0">
                <a:latin typeface="+mj-lt"/>
                <a:ea typeface="Roboto"/>
                <a:cs typeface="Roboto"/>
                <a:sym typeface="Roboto"/>
              </a:rPr>
              <a:t>, </a:t>
            </a:r>
            <a:r>
              <a:rPr lang="en-US" sz="1400" u="none" dirty="0">
                <a:latin typeface="+mj-lt"/>
                <a:ea typeface="Roboto"/>
                <a:cs typeface="Roboto"/>
                <a:sym typeface="Roboto"/>
              </a:rPr>
              <a:t>and </a:t>
            </a:r>
            <a:endParaRPr lang="en-US" sz="1400" dirty="0">
              <a:latin typeface="+mj-lt"/>
              <a:ea typeface="Roboto"/>
              <a:cs typeface="Roboto"/>
              <a:sym typeface="Roboto"/>
            </a:endParaRPr>
          </a:p>
          <a:p>
            <a:pPr marL="457200" marR="0" lvl="0" indent="-298450" algn="l" rtl="0">
              <a:lnSpc>
                <a:spcPct val="100000"/>
              </a:lnSpc>
              <a:spcBef>
                <a:spcPts val="0"/>
              </a:spcBef>
              <a:spcAft>
                <a:spcPts val="0"/>
              </a:spcAft>
              <a:buClr>
                <a:schemeClr val="tx1"/>
              </a:buClr>
              <a:buSzPts val="1100"/>
              <a:buFont typeface="Roboto"/>
              <a:buChar char="➢"/>
            </a:pPr>
            <a:r>
              <a:rPr lang="en-US" sz="1400" u="none" dirty="0">
                <a:latin typeface="+mj-lt"/>
                <a:ea typeface="Roboto"/>
                <a:cs typeface="Roboto"/>
                <a:sym typeface="Roboto"/>
              </a:rPr>
              <a:t>“</a:t>
            </a:r>
            <a:r>
              <a:rPr lang="en-US" sz="1400" u="sng" dirty="0">
                <a:latin typeface="+mj-lt"/>
                <a:ea typeface="Roboto"/>
                <a:cs typeface="Roboto"/>
                <a:sym typeface="Roboto"/>
                <a:hlinkClick r:id="rId7">
                  <a:extLst>
                    <a:ext uri="{A12FA001-AC4F-418D-AE19-62706E023703}">
                      <ahyp:hlinkClr xmlns:ahyp="http://schemas.microsoft.com/office/drawing/2018/hyperlinkcolor" val="tx"/>
                    </a:ext>
                  </a:extLst>
                </a:hlinkClick>
              </a:rPr>
              <a:t>Finding and Evaluating OER</a:t>
            </a:r>
            <a:r>
              <a:rPr lang="en-US" sz="1400" dirty="0">
                <a:latin typeface="+mj-lt"/>
                <a:ea typeface="Roboto"/>
                <a:cs typeface="Roboto"/>
                <a:sym typeface="Roboto"/>
              </a:rPr>
              <a:t>” by </a:t>
            </a:r>
            <a:r>
              <a:rPr lang="en-US" sz="1400" dirty="0" err="1">
                <a:latin typeface="+mj-lt"/>
                <a:ea typeface="Roboto"/>
                <a:cs typeface="Roboto"/>
                <a:sym typeface="Roboto"/>
              </a:rPr>
              <a:t>Mahrya</a:t>
            </a:r>
            <a:r>
              <a:rPr lang="en-US" sz="1400" dirty="0">
                <a:latin typeface="+mj-lt"/>
                <a:ea typeface="Roboto"/>
                <a:cs typeface="Roboto"/>
                <a:sym typeface="Roboto"/>
              </a:rPr>
              <a:t> Burnett and Abbey Elder, also available under a </a:t>
            </a:r>
            <a:r>
              <a:rPr lang="en-US" sz="1400" u="sng" dirty="0">
                <a:latin typeface="+mj-lt"/>
                <a:ea typeface="Roboto"/>
                <a:cs typeface="Roboto"/>
                <a:sym typeface="Roboto"/>
                <a:hlinkClick r:id="rId3">
                  <a:extLst>
                    <a:ext uri="{A12FA001-AC4F-418D-AE19-62706E023703}">
                      <ahyp:hlinkClr xmlns:ahyp="http://schemas.microsoft.com/office/drawing/2018/hyperlinkcolor" val="tx"/>
                    </a:ext>
                  </a:extLst>
                </a:hlinkClick>
              </a:rPr>
              <a:t>Creative Commons Attribution 4.0 International license.</a:t>
            </a:r>
            <a:endParaRPr lang="en-US" sz="1400" dirty="0">
              <a:latin typeface="+mj-lt"/>
              <a:ea typeface="Roboto"/>
              <a:cs typeface="Roboto"/>
              <a:sym typeface="Roboto"/>
            </a:endParaRPr>
          </a:p>
          <a:p>
            <a:pPr marL="457200" lvl="0" indent="-298450" algn="l" rtl="0">
              <a:lnSpc>
                <a:spcPct val="100000"/>
              </a:lnSpc>
              <a:spcBef>
                <a:spcPts val="0"/>
              </a:spcBef>
              <a:spcAft>
                <a:spcPts val="0"/>
              </a:spcAft>
              <a:buClr>
                <a:schemeClr val="tx1"/>
              </a:buClr>
              <a:buSzPts val="1100"/>
              <a:buFont typeface="Roboto"/>
              <a:buChar char="➢"/>
            </a:pPr>
            <a:r>
              <a:rPr lang="en-US" sz="1400" dirty="0">
                <a:latin typeface="+mj-lt"/>
                <a:ea typeface="Roboto"/>
                <a:cs typeface="Roboto"/>
                <a:sym typeface="Roboto"/>
              </a:rPr>
              <a:t> </a:t>
            </a:r>
            <a:r>
              <a:rPr lang="en-US" sz="1400" i="1" u="sng" dirty="0">
                <a:latin typeface="+mj-lt"/>
                <a:ea typeface="Roboto"/>
                <a:cs typeface="Roboto"/>
                <a:sym typeface="Roboto"/>
                <a:hlinkClick r:id="rId8">
                  <a:extLst>
                    <a:ext uri="{A12FA001-AC4F-418D-AE19-62706E023703}">
                      <ahyp:hlinkClr xmlns:ahyp="http://schemas.microsoft.com/office/drawing/2018/hyperlinkcolor" val="tx"/>
                    </a:ext>
                  </a:extLst>
                </a:hlinkClick>
              </a:rPr>
              <a:t>KPU Open Pedagogy Workshop</a:t>
            </a:r>
            <a:r>
              <a:rPr lang="en-US" sz="1400" u="sng" dirty="0">
                <a:latin typeface="+mj-lt"/>
                <a:ea typeface="Roboto"/>
                <a:cs typeface="Roboto"/>
                <a:sym typeface="Roboto"/>
                <a:hlinkClick r:id="rId8">
                  <a:extLst>
                    <a:ext uri="{A12FA001-AC4F-418D-AE19-62706E023703}">
                      <ahyp:hlinkClr xmlns:ahyp="http://schemas.microsoft.com/office/drawing/2018/hyperlinkcolor" val="tx"/>
                    </a:ext>
                  </a:extLst>
                </a:hlinkClick>
              </a:rPr>
              <a:t> </a:t>
            </a:r>
            <a:r>
              <a:rPr lang="en-US" sz="1400" dirty="0">
                <a:latin typeface="+mj-lt"/>
                <a:ea typeface="Roboto"/>
                <a:cs typeface="Roboto"/>
                <a:sym typeface="Roboto"/>
              </a:rPr>
              <a:t>by Arthur Gill Green and Jennifer </a:t>
            </a:r>
            <a:r>
              <a:rPr lang="en-US" sz="1400" dirty="0" err="1">
                <a:latin typeface="+mj-lt"/>
                <a:ea typeface="Roboto"/>
                <a:cs typeface="Roboto"/>
                <a:sym typeface="Roboto"/>
              </a:rPr>
              <a:t>Kirkey</a:t>
            </a:r>
            <a:r>
              <a:rPr lang="en-US" sz="1400" dirty="0">
                <a:latin typeface="+mj-lt"/>
                <a:ea typeface="Roboto"/>
                <a:cs typeface="Roboto"/>
                <a:sym typeface="Roboto"/>
              </a:rPr>
              <a:t>, available under a </a:t>
            </a:r>
            <a:r>
              <a:rPr lang="en-US" sz="1400" u="sng" dirty="0">
                <a:latin typeface="+mj-lt"/>
                <a:ea typeface="Roboto"/>
                <a:cs typeface="Roboto"/>
                <a:sym typeface="Roboto"/>
                <a:hlinkClick r:id="rId3">
                  <a:extLst>
                    <a:ext uri="{A12FA001-AC4F-418D-AE19-62706E023703}">
                      <ahyp:hlinkClr xmlns:ahyp="http://schemas.microsoft.com/office/drawing/2018/hyperlinkcolor" val="tx"/>
                    </a:ext>
                  </a:extLst>
                </a:hlinkClick>
              </a:rPr>
              <a:t>Creative Commons Attribution 4.0 license</a:t>
            </a:r>
            <a:r>
              <a:rPr lang="en-US" sz="1400" dirty="0">
                <a:latin typeface="+mj-lt"/>
                <a:ea typeface="Roboto"/>
                <a:cs typeface="Roboto"/>
                <a:sym typeface="Roboto"/>
              </a:rPr>
              <a:t>.</a:t>
            </a:r>
          </a:p>
          <a:p>
            <a:pPr marL="457200" lvl="0" indent="-298450" algn="l" rtl="0">
              <a:lnSpc>
                <a:spcPct val="100000"/>
              </a:lnSpc>
              <a:spcBef>
                <a:spcPts val="0"/>
              </a:spcBef>
              <a:spcAft>
                <a:spcPts val="0"/>
              </a:spcAft>
              <a:buClr>
                <a:schemeClr val="tx1"/>
              </a:buClr>
              <a:buSzPts val="1100"/>
              <a:buFont typeface="Roboto"/>
              <a:buChar char="➢"/>
            </a:pPr>
            <a:r>
              <a:rPr lang="en-US" sz="1400" i="1" u="sng" dirty="0">
                <a:latin typeface="+mj-lt"/>
                <a:ea typeface="Roboto"/>
                <a:cs typeface="Roboto"/>
                <a:sym typeface="Roboto"/>
                <a:hlinkClick r:id="rId9">
                  <a:extLst>
                    <a:ext uri="{A12FA001-AC4F-418D-AE19-62706E023703}">
                      <ahyp:hlinkClr xmlns:ahyp="http://schemas.microsoft.com/office/drawing/2018/hyperlinkcolor" val="tx"/>
                    </a:ext>
                  </a:extLst>
                </a:hlinkClick>
              </a:rPr>
              <a:t>Using Web-Based Annotation to Enhance the Teaching &amp; Study of Literature</a:t>
            </a:r>
            <a:r>
              <a:rPr lang="en-US" sz="1400" dirty="0">
                <a:latin typeface="+mj-lt"/>
                <a:ea typeface="Roboto"/>
                <a:cs typeface="Roboto"/>
                <a:sym typeface="Roboto"/>
              </a:rPr>
              <a:t> by Jennifer Gipson and Steel Wagstaff, available under a </a:t>
            </a:r>
            <a:r>
              <a:rPr lang="en-US" sz="1400" u="sng" dirty="0">
                <a:latin typeface="+mj-lt"/>
                <a:ea typeface="Roboto"/>
                <a:cs typeface="Roboto"/>
                <a:sym typeface="Roboto"/>
                <a:hlinkClick r:id="rId3">
                  <a:extLst>
                    <a:ext uri="{A12FA001-AC4F-418D-AE19-62706E023703}">
                      <ahyp:hlinkClr xmlns:ahyp="http://schemas.microsoft.com/office/drawing/2018/hyperlinkcolor" val="tx"/>
                    </a:ext>
                  </a:extLst>
                </a:hlinkClick>
              </a:rPr>
              <a:t>Creative Commons Attribution 4.0 license</a:t>
            </a:r>
            <a:r>
              <a:rPr lang="en-US" sz="1400" dirty="0">
                <a:latin typeface="+mj-lt"/>
                <a:ea typeface="Roboto"/>
                <a:cs typeface="Roboto"/>
                <a:sym typeface="Roboto"/>
              </a:rPr>
              <a:t>.</a:t>
            </a:r>
          </a:p>
          <a:p>
            <a:pPr marL="0" indent="0">
              <a:buNone/>
            </a:pPr>
            <a:endParaRPr lang="en-US" dirty="0"/>
          </a:p>
        </p:txBody>
      </p:sp>
    </p:spTree>
    <p:extLst>
      <p:ext uri="{BB962C8B-B14F-4D97-AF65-F5344CB8AC3E}">
        <p14:creationId xmlns:p14="http://schemas.microsoft.com/office/powerpoint/2010/main" val="3409536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F520E-33DD-350F-F8EE-BCB1AE575AB3}"/>
              </a:ext>
            </a:extLst>
          </p:cNvPr>
          <p:cNvSpPr>
            <a:spLocks noGrp="1"/>
          </p:cNvSpPr>
          <p:nvPr>
            <p:ph type="title"/>
          </p:nvPr>
        </p:nvSpPr>
        <p:spPr>
          <a:xfrm>
            <a:off x="1041797" y="1664495"/>
            <a:ext cx="7514035" cy="1928812"/>
          </a:xfrm>
        </p:spPr>
        <p:txBody>
          <a:bodyPr>
            <a:noAutofit/>
          </a:bodyPr>
          <a:lstStyle/>
          <a:p>
            <a:r>
              <a:rPr lang="en-US" dirty="0"/>
              <a:t>Most of the electronic databases and resources accessible through your libraries are acquired through LOUIS. These resources include a variety of periodicals/journals, </a:t>
            </a:r>
            <a:r>
              <a:rPr lang="en-US" dirty="0" err="1"/>
              <a:t>ebooks</a:t>
            </a:r>
            <a:r>
              <a:rPr lang="en-US" dirty="0"/>
              <a:t>, and other resources. </a:t>
            </a:r>
            <a:br>
              <a:rPr lang="en-US" dirty="0"/>
            </a:br>
            <a:br>
              <a:rPr lang="en-US" dirty="0"/>
            </a:br>
            <a:r>
              <a:rPr lang="en-US" dirty="0"/>
              <a:t>Consequently, you have access to all kinds of Affordable Education Resources (AER) </a:t>
            </a:r>
            <a:r>
              <a:rPr lang="en-US" b="1" dirty="0"/>
              <a:t>through LOUIS</a:t>
            </a:r>
            <a:r>
              <a:rPr lang="en-US" dirty="0"/>
              <a:t>. </a:t>
            </a:r>
          </a:p>
        </p:txBody>
      </p:sp>
    </p:spTree>
    <p:extLst>
      <p:ext uri="{BB962C8B-B14F-4D97-AF65-F5344CB8AC3E}">
        <p14:creationId xmlns:p14="http://schemas.microsoft.com/office/powerpoint/2010/main" val="4272878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0E7E97-2F09-DE2C-C643-5F4D58D60620}"/>
              </a:ext>
            </a:extLst>
          </p:cNvPr>
          <p:cNvSpPr>
            <a:spLocks noGrp="1"/>
          </p:cNvSpPr>
          <p:nvPr>
            <p:ph type="title"/>
          </p:nvPr>
        </p:nvSpPr>
        <p:spPr>
          <a:xfrm>
            <a:off x="1106089" y="1446608"/>
            <a:ext cx="3558779" cy="2250281"/>
          </a:xfrm>
        </p:spPr>
        <p:txBody>
          <a:bodyPr>
            <a:normAutofit fontScale="90000"/>
          </a:bodyPr>
          <a:lstStyle/>
          <a:p>
            <a:r>
              <a:rPr lang="en-US" dirty="0"/>
              <a:t>This list is for Northwestern, but it’s representative of what all LOUIS libraries have access to. All of these resources represent potential AER. </a:t>
            </a:r>
          </a:p>
        </p:txBody>
      </p:sp>
      <p:pic>
        <p:nvPicPr>
          <p:cNvPr id="3" name="Picture 2" descr="A screengrab of all the electronic resources to which NSU Libraries has a member of the LOUIS consortium.">
            <a:extLst>
              <a:ext uri="{FF2B5EF4-FFF2-40B4-BE49-F238E27FC236}">
                <a16:creationId xmlns:a16="http://schemas.microsoft.com/office/drawing/2014/main" id="{7635EB57-BCA4-CE6E-6655-52583F7F7A3A}"/>
              </a:ext>
            </a:extLst>
          </p:cNvPr>
          <p:cNvPicPr>
            <a:picLocks noChangeAspect="1"/>
          </p:cNvPicPr>
          <p:nvPr/>
        </p:nvPicPr>
        <p:blipFill rotWithShape="1">
          <a:blip r:embed="rId2"/>
          <a:srcRect l="19453" t="16111" r="62187" b="4444"/>
          <a:stretch/>
        </p:blipFill>
        <p:spPr>
          <a:xfrm>
            <a:off x="4957763" y="297519"/>
            <a:ext cx="3737372" cy="4548461"/>
          </a:xfrm>
          <a:prstGeom prst="rect">
            <a:avLst/>
          </a:prstGeom>
        </p:spPr>
      </p:pic>
    </p:spTree>
    <p:extLst>
      <p:ext uri="{BB962C8B-B14F-4D97-AF65-F5344CB8AC3E}">
        <p14:creationId xmlns:p14="http://schemas.microsoft.com/office/powerpoint/2010/main" val="21346644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15"/>
        <p:cNvGrpSpPr/>
        <p:nvPr/>
      </p:nvGrpSpPr>
      <p:grpSpPr>
        <a:xfrm>
          <a:off x="0" y="0"/>
          <a:ext cx="0" cy="0"/>
          <a:chOff x="0" y="0"/>
          <a:chExt cx="0" cy="0"/>
        </a:xfrm>
      </p:grpSpPr>
      <p:sp>
        <p:nvSpPr>
          <p:cNvPr id="316" name="Google Shape;316;g22f28a5f0fe_0_4"/>
          <p:cNvSpPr txBox="1">
            <a:spLocks noGrp="1"/>
          </p:cNvSpPr>
          <p:nvPr>
            <p:ph type="title" idx="4294967295"/>
          </p:nvPr>
        </p:nvSpPr>
        <p:spPr>
          <a:xfrm>
            <a:off x="479475" y="28500"/>
            <a:ext cx="8532900" cy="857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
                <a:srgbClr val="404041"/>
              </a:buClr>
              <a:buSzPts val="4000"/>
              <a:buFont typeface="Avenir"/>
              <a:buNone/>
              <a:tabLst/>
              <a:defRPr/>
            </a:pPr>
            <a:r>
              <a:rPr kumimoji="0" lang="en-US" sz="2800" b="1" i="0" u="none" strike="noStrike" kern="1200" cap="none" spc="0" normalizeH="0" baseline="0" noProof="0" dirty="0">
                <a:ln>
                  <a:noFill/>
                </a:ln>
                <a:solidFill>
                  <a:srgbClr val="333333"/>
                </a:solidFill>
                <a:effectLst/>
                <a:uLnTx/>
                <a:uFillTx/>
                <a:latin typeface="+mj-lt"/>
                <a:ea typeface="News Cycle"/>
                <a:cs typeface="News Cycle"/>
                <a:sym typeface="News Cycle"/>
              </a:rPr>
              <a:t>LOUIS is also involved in AOER efforts! </a:t>
            </a:r>
            <a:endParaRPr kumimoji="0" lang="en-US" sz="600" b="0" i="0" u="none" strike="noStrike" kern="1200" cap="none" spc="0" normalizeH="0" baseline="0" noProof="0" dirty="0">
              <a:ln>
                <a:noFill/>
              </a:ln>
              <a:solidFill>
                <a:srgbClr val="333333"/>
              </a:solidFill>
              <a:effectLst/>
              <a:uLnTx/>
              <a:uFillTx/>
              <a:latin typeface="+mj-lt"/>
              <a:ea typeface="News Cycle"/>
              <a:cs typeface="News Cycle"/>
              <a:sym typeface="News Cycle"/>
            </a:endParaRPr>
          </a:p>
        </p:txBody>
      </p:sp>
      <p:pic>
        <p:nvPicPr>
          <p:cNvPr id="3" name="Picture 2" descr="A screengrab of the Affordable Learning Louisiana main page showing all of LOUIS's efforts on the AOER front.">
            <a:extLst>
              <a:ext uri="{FF2B5EF4-FFF2-40B4-BE49-F238E27FC236}">
                <a16:creationId xmlns:a16="http://schemas.microsoft.com/office/drawing/2014/main" id="{184667A1-04F8-D2A7-B614-D2377D8A5916}"/>
              </a:ext>
            </a:extLst>
          </p:cNvPr>
          <p:cNvPicPr>
            <a:picLocks noChangeAspect="1"/>
          </p:cNvPicPr>
          <p:nvPr/>
        </p:nvPicPr>
        <p:blipFill rotWithShape="1">
          <a:blip r:embed="rId3"/>
          <a:srcRect t="2779" r="50547" b="6388"/>
          <a:stretch/>
        </p:blipFill>
        <p:spPr>
          <a:xfrm>
            <a:off x="1500185" y="806696"/>
            <a:ext cx="7164340" cy="3701011"/>
          </a:xfrm>
          <a:prstGeom prst="rect">
            <a:avLst/>
          </a:prstGeom>
          <a:ln>
            <a:solidFill>
              <a:schemeClr val="tx1">
                <a:lumMod val="50000"/>
                <a:lumOff val="50000"/>
              </a:schemeClr>
            </a:solidFill>
          </a:ln>
        </p:spPr>
      </p:pic>
      <p:sp>
        <p:nvSpPr>
          <p:cNvPr id="4" name="TextBox 3">
            <a:extLst>
              <a:ext uri="{FF2B5EF4-FFF2-40B4-BE49-F238E27FC236}">
                <a16:creationId xmlns:a16="http://schemas.microsoft.com/office/drawing/2014/main" id="{C90E5C58-AD18-321C-56BB-13B4498B98A9}"/>
              </a:ext>
            </a:extLst>
          </p:cNvPr>
          <p:cNvSpPr txBox="1"/>
          <p:nvPr/>
        </p:nvSpPr>
        <p:spPr>
          <a:xfrm>
            <a:off x="2800350" y="4593431"/>
            <a:ext cx="5550693" cy="369332"/>
          </a:xfrm>
          <a:prstGeom prst="rect">
            <a:avLst/>
          </a:prstGeom>
          <a:noFill/>
        </p:spPr>
        <p:txBody>
          <a:bodyPr wrap="square" rtlCol="0">
            <a:spAutoFit/>
          </a:bodyPr>
          <a:lstStyle/>
          <a:p>
            <a:r>
              <a:rPr lang="en-US" dirty="0"/>
              <a:t>LOUIS coordinates a lot of AOER efforts in the state!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81538-D70C-0D0F-2238-5E4347750DDA}"/>
              </a:ext>
            </a:extLst>
          </p:cNvPr>
          <p:cNvSpPr>
            <a:spLocks noGrp="1"/>
          </p:cNvSpPr>
          <p:nvPr>
            <p:ph type="title"/>
          </p:nvPr>
        </p:nvSpPr>
        <p:spPr>
          <a:xfrm>
            <a:off x="1344865" y="560786"/>
            <a:ext cx="7514035" cy="825102"/>
          </a:xfrm>
        </p:spPr>
        <p:txBody>
          <a:bodyPr>
            <a:normAutofit fontScale="90000"/>
          </a:bodyPr>
          <a:lstStyle/>
          <a:p>
            <a:r>
              <a:rPr lang="en-US" b="1" dirty="0">
                <a:solidFill>
                  <a:schemeClr val="bg1"/>
                </a:solidFill>
              </a:rPr>
              <a:t>Two More Tools You Can Use </a:t>
            </a:r>
            <a:br>
              <a:rPr lang="en-US" b="1" dirty="0">
                <a:solidFill>
                  <a:schemeClr val="bg1"/>
                </a:solidFill>
              </a:rPr>
            </a:br>
            <a:r>
              <a:rPr lang="en-US" dirty="0">
                <a:solidFill>
                  <a:schemeClr val="bg1"/>
                </a:solidFill>
              </a:rPr>
              <a:t>(thanks to LOUIS)!</a:t>
            </a:r>
            <a:br>
              <a:rPr lang="en-US" dirty="0">
                <a:solidFill>
                  <a:schemeClr val="bg1"/>
                </a:solidFill>
              </a:rPr>
            </a:br>
            <a:endParaRPr lang="en-US" dirty="0">
              <a:solidFill>
                <a:schemeClr val="bg1"/>
              </a:solidFill>
            </a:endParaRPr>
          </a:p>
        </p:txBody>
      </p:sp>
      <p:pic>
        <p:nvPicPr>
          <p:cNvPr id="6" name="Picture 5" descr="A screen grab of BLUEcloud Course Lists header image from Sirsi Dynix.">
            <a:extLst>
              <a:ext uri="{FF2B5EF4-FFF2-40B4-BE49-F238E27FC236}">
                <a16:creationId xmlns:a16="http://schemas.microsoft.com/office/drawing/2014/main" id="{83F87DF3-1746-3669-0F0B-883358079D81}"/>
              </a:ext>
            </a:extLst>
          </p:cNvPr>
          <p:cNvPicPr>
            <a:picLocks noChangeAspect="1"/>
          </p:cNvPicPr>
          <p:nvPr/>
        </p:nvPicPr>
        <p:blipFill rotWithShape="1">
          <a:blip r:embed="rId2"/>
          <a:srcRect t="26111" r="55156" b="30556"/>
          <a:stretch/>
        </p:blipFill>
        <p:spPr>
          <a:xfrm>
            <a:off x="2600504" y="3350202"/>
            <a:ext cx="5489656" cy="1491962"/>
          </a:xfrm>
          <a:prstGeom prst="rect">
            <a:avLst/>
          </a:prstGeom>
        </p:spPr>
      </p:pic>
      <p:pic>
        <p:nvPicPr>
          <p:cNvPr id="5" name="Picture 4" descr="A screengrab of the CloudSource OA logo.">
            <a:extLst>
              <a:ext uri="{FF2B5EF4-FFF2-40B4-BE49-F238E27FC236}">
                <a16:creationId xmlns:a16="http://schemas.microsoft.com/office/drawing/2014/main" id="{625A313F-CDB7-3723-16F8-698EC76E4744}"/>
              </a:ext>
            </a:extLst>
          </p:cNvPr>
          <p:cNvPicPr>
            <a:picLocks noChangeAspect="1"/>
          </p:cNvPicPr>
          <p:nvPr/>
        </p:nvPicPr>
        <p:blipFill rotWithShape="1">
          <a:blip r:embed="rId3"/>
          <a:srcRect t="17265" r="60391" b="24722"/>
          <a:stretch/>
        </p:blipFill>
        <p:spPr>
          <a:xfrm>
            <a:off x="2915473" y="1239441"/>
            <a:ext cx="4578322" cy="1885949"/>
          </a:xfrm>
          <a:prstGeom prst="rect">
            <a:avLst/>
          </a:prstGeom>
        </p:spPr>
      </p:pic>
    </p:spTree>
    <p:extLst>
      <p:ext uri="{BB962C8B-B14F-4D97-AF65-F5344CB8AC3E}">
        <p14:creationId xmlns:p14="http://schemas.microsoft.com/office/powerpoint/2010/main" val="3701939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81538-D70C-0D0F-2238-5E4347750DDA}"/>
              </a:ext>
            </a:extLst>
          </p:cNvPr>
          <p:cNvSpPr>
            <a:spLocks noGrp="1"/>
          </p:cNvSpPr>
          <p:nvPr>
            <p:ph type="title"/>
          </p:nvPr>
        </p:nvSpPr>
        <p:spPr>
          <a:xfrm>
            <a:off x="1185537" y="138222"/>
            <a:ext cx="7514035" cy="630704"/>
          </a:xfrm>
        </p:spPr>
        <p:txBody>
          <a:bodyPr>
            <a:normAutofit/>
          </a:bodyPr>
          <a:lstStyle/>
          <a:p>
            <a:r>
              <a:rPr lang="en-US" dirty="0">
                <a:solidFill>
                  <a:schemeClr val="bg1"/>
                </a:solidFill>
              </a:rPr>
              <a:t>CloudSource OA</a:t>
            </a:r>
          </a:p>
        </p:txBody>
      </p:sp>
      <p:sp>
        <p:nvSpPr>
          <p:cNvPr id="3" name="TextBox 2">
            <a:extLst>
              <a:ext uri="{FF2B5EF4-FFF2-40B4-BE49-F238E27FC236}">
                <a16:creationId xmlns:a16="http://schemas.microsoft.com/office/drawing/2014/main" id="{DCB3FEF5-85F6-33C9-4D6C-8566C319C839}"/>
              </a:ext>
            </a:extLst>
          </p:cNvPr>
          <p:cNvSpPr txBox="1"/>
          <p:nvPr/>
        </p:nvSpPr>
        <p:spPr>
          <a:xfrm>
            <a:off x="1588960" y="640452"/>
            <a:ext cx="6819406" cy="923330"/>
          </a:xfrm>
          <a:prstGeom prst="rect">
            <a:avLst/>
          </a:prstGeom>
          <a:noFill/>
        </p:spPr>
        <p:txBody>
          <a:bodyPr wrap="square" rtlCol="0">
            <a:spAutoFit/>
          </a:bodyPr>
          <a:lstStyle/>
          <a:p>
            <a:r>
              <a:rPr lang="en-US" dirty="0">
                <a:solidFill>
                  <a:schemeClr val="bg1"/>
                </a:solidFill>
              </a:rPr>
              <a:t>You don’t have to do anything to take advantage of CloudSource OA. It’s already integrated into your libraries’ systems. This is what it looks like for University Libraries at Northwestern State University. </a:t>
            </a:r>
          </a:p>
        </p:txBody>
      </p:sp>
      <p:pic>
        <p:nvPicPr>
          <p:cNvPr id="9" name="Picture 8" descr="A screengrab of how individuals at NSU can access CloudSource OA content through the Libraries' website.">
            <a:extLst>
              <a:ext uri="{FF2B5EF4-FFF2-40B4-BE49-F238E27FC236}">
                <a16:creationId xmlns:a16="http://schemas.microsoft.com/office/drawing/2014/main" id="{B44B5636-0085-5FCE-38CF-89D2A0A3A24C}"/>
              </a:ext>
            </a:extLst>
          </p:cNvPr>
          <p:cNvPicPr>
            <a:picLocks noChangeAspect="1"/>
          </p:cNvPicPr>
          <p:nvPr/>
        </p:nvPicPr>
        <p:blipFill rotWithShape="1">
          <a:blip r:embed="rId2"/>
          <a:srcRect t="9982" r="50992" b="4792"/>
          <a:stretch/>
        </p:blipFill>
        <p:spPr>
          <a:xfrm>
            <a:off x="1829193" y="1692256"/>
            <a:ext cx="6579173" cy="3217851"/>
          </a:xfrm>
          <a:prstGeom prst="rect">
            <a:avLst/>
          </a:prstGeom>
          <a:ln>
            <a:solidFill>
              <a:schemeClr val="tx1">
                <a:lumMod val="50000"/>
                <a:lumOff val="50000"/>
              </a:schemeClr>
            </a:solidFill>
          </a:ln>
        </p:spPr>
      </p:pic>
      <p:sp>
        <p:nvSpPr>
          <p:cNvPr id="10" name="Oval 9" descr="An orange oval highlighting the search term being used to access the NSU Libraries' electronic content (which contains CloudSource OA).">
            <a:extLst>
              <a:ext uri="{FF2B5EF4-FFF2-40B4-BE49-F238E27FC236}">
                <a16:creationId xmlns:a16="http://schemas.microsoft.com/office/drawing/2014/main" id="{F906379A-234A-ACD7-D8BF-5537A6C716D4}"/>
              </a:ext>
            </a:extLst>
          </p:cNvPr>
          <p:cNvSpPr/>
          <p:nvPr/>
        </p:nvSpPr>
        <p:spPr>
          <a:xfrm>
            <a:off x="4087091" y="3971059"/>
            <a:ext cx="762000" cy="320385"/>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5553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81538-D70C-0D0F-2238-5E4347750DDA}"/>
              </a:ext>
            </a:extLst>
          </p:cNvPr>
          <p:cNvSpPr>
            <a:spLocks noGrp="1"/>
          </p:cNvSpPr>
          <p:nvPr>
            <p:ph type="title"/>
          </p:nvPr>
        </p:nvSpPr>
        <p:spPr>
          <a:xfrm>
            <a:off x="1185537" y="138222"/>
            <a:ext cx="7514035" cy="630704"/>
          </a:xfrm>
        </p:spPr>
        <p:txBody>
          <a:bodyPr>
            <a:normAutofit/>
          </a:bodyPr>
          <a:lstStyle/>
          <a:p>
            <a:r>
              <a:rPr lang="en-US" dirty="0">
                <a:solidFill>
                  <a:schemeClr val="bg1"/>
                </a:solidFill>
              </a:rPr>
              <a:t>CloudSource OA</a:t>
            </a:r>
          </a:p>
        </p:txBody>
      </p:sp>
      <p:sp>
        <p:nvSpPr>
          <p:cNvPr id="3" name="TextBox 2">
            <a:extLst>
              <a:ext uri="{FF2B5EF4-FFF2-40B4-BE49-F238E27FC236}">
                <a16:creationId xmlns:a16="http://schemas.microsoft.com/office/drawing/2014/main" id="{DCB3FEF5-85F6-33C9-4D6C-8566C319C839}"/>
              </a:ext>
            </a:extLst>
          </p:cNvPr>
          <p:cNvSpPr txBox="1"/>
          <p:nvPr/>
        </p:nvSpPr>
        <p:spPr>
          <a:xfrm>
            <a:off x="1685014" y="788544"/>
            <a:ext cx="6819406" cy="923330"/>
          </a:xfrm>
          <a:prstGeom prst="rect">
            <a:avLst/>
          </a:prstGeom>
          <a:noFill/>
        </p:spPr>
        <p:txBody>
          <a:bodyPr wrap="square" rtlCol="0">
            <a:spAutoFit/>
          </a:bodyPr>
          <a:lstStyle/>
          <a:p>
            <a:r>
              <a:rPr lang="en-US" dirty="0">
                <a:solidFill>
                  <a:schemeClr val="bg1"/>
                </a:solidFill>
              </a:rPr>
              <a:t>You don’t have to do anything to take advantage of CloudSource OA. It’s already integrated into your libraries’ systems. This is what it looks like for University Libraries at Northwestern State University. </a:t>
            </a:r>
          </a:p>
        </p:txBody>
      </p:sp>
      <p:pic>
        <p:nvPicPr>
          <p:cNvPr id="5" name="Picture 4" descr="A screen grab of a list of results in CloudSource OA as access through the NSU Libraries website.">
            <a:extLst>
              <a:ext uri="{FF2B5EF4-FFF2-40B4-BE49-F238E27FC236}">
                <a16:creationId xmlns:a16="http://schemas.microsoft.com/office/drawing/2014/main" id="{02451BE3-FDF9-DD21-EDB4-7B719332BD3F}"/>
              </a:ext>
            </a:extLst>
          </p:cNvPr>
          <p:cNvPicPr>
            <a:picLocks noChangeAspect="1"/>
          </p:cNvPicPr>
          <p:nvPr/>
        </p:nvPicPr>
        <p:blipFill rotWithShape="1">
          <a:blip r:embed="rId2"/>
          <a:srcRect l="1875" t="9723" r="50625" b="5000"/>
          <a:stretch/>
        </p:blipFill>
        <p:spPr>
          <a:xfrm>
            <a:off x="1924465" y="1780309"/>
            <a:ext cx="6209018" cy="3135148"/>
          </a:xfrm>
          <a:prstGeom prst="rect">
            <a:avLst/>
          </a:prstGeom>
          <a:ln>
            <a:solidFill>
              <a:schemeClr val="tx1">
                <a:lumMod val="50000"/>
                <a:lumOff val="50000"/>
              </a:schemeClr>
            </a:solidFill>
          </a:ln>
        </p:spPr>
      </p:pic>
      <p:sp>
        <p:nvSpPr>
          <p:cNvPr id="6" name="Oval 5" descr="An orange oval highlighting the search CloudSource OA tab in the NSU Libraries' electronic content (which contains CloudSource OA).">
            <a:extLst>
              <a:ext uri="{FF2B5EF4-FFF2-40B4-BE49-F238E27FC236}">
                <a16:creationId xmlns:a16="http://schemas.microsoft.com/office/drawing/2014/main" id="{9F43E462-004D-9F10-B653-1BA8C6B2C53F}"/>
              </a:ext>
            </a:extLst>
          </p:cNvPr>
          <p:cNvSpPr/>
          <p:nvPr/>
        </p:nvSpPr>
        <p:spPr>
          <a:xfrm>
            <a:off x="3484418" y="2571750"/>
            <a:ext cx="762000" cy="320385"/>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00751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81538-D70C-0D0F-2238-5E4347750DDA}"/>
              </a:ext>
            </a:extLst>
          </p:cNvPr>
          <p:cNvSpPr>
            <a:spLocks noGrp="1"/>
          </p:cNvSpPr>
          <p:nvPr>
            <p:ph type="title"/>
          </p:nvPr>
        </p:nvSpPr>
        <p:spPr>
          <a:xfrm>
            <a:off x="1185537" y="138222"/>
            <a:ext cx="7514035" cy="630704"/>
          </a:xfrm>
        </p:spPr>
        <p:txBody>
          <a:bodyPr>
            <a:normAutofit/>
          </a:bodyPr>
          <a:lstStyle/>
          <a:p>
            <a:r>
              <a:rPr lang="en-US" dirty="0" err="1">
                <a:solidFill>
                  <a:schemeClr val="bg1"/>
                </a:solidFill>
              </a:rPr>
              <a:t>BLUEcloud</a:t>
            </a:r>
            <a:r>
              <a:rPr lang="en-US" dirty="0">
                <a:solidFill>
                  <a:schemeClr val="bg1"/>
                </a:solidFill>
              </a:rPr>
              <a:t> Course Lists Bookmarklet</a:t>
            </a:r>
          </a:p>
        </p:txBody>
      </p:sp>
      <p:sp>
        <p:nvSpPr>
          <p:cNvPr id="3" name="TextBox 2">
            <a:extLst>
              <a:ext uri="{FF2B5EF4-FFF2-40B4-BE49-F238E27FC236}">
                <a16:creationId xmlns:a16="http://schemas.microsoft.com/office/drawing/2014/main" id="{DCB3FEF5-85F6-33C9-4D6C-8566C319C839}"/>
              </a:ext>
            </a:extLst>
          </p:cNvPr>
          <p:cNvSpPr txBox="1"/>
          <p:nvPr/>
        </p:nvSpPr>
        <p:spPr>
          <a:xfrm>
            <a:off x="1185537" y="768926"/>
            <a:ext cx="7592291" cy="923330"/>
          </a:xfrm>
          <a:prstGeom prst="rect">
            <a:avLst/>
          </a:prstGeom>
          <a:noFill/>
        </p:spPr>
        <p:txBody>
          <a:bodyPr wrap="square" rtlCol="0">
            <a:spAutoFit/>
          </a:bodyPr>
          <a:lstStyle/>
          <a:p>
            <a:r>
              <a:rPr lang="en-US" dirty="0">
                <a:solidFill>
                  <a:schemeClr val="bg1"/>
                </a:solidFill>
              </a:rPr>
              <a:t>Course Lists takes more effort. It’s a plugin that works with most learning management systems (including Moodle and Canvas). You already have access to this resource – just takes making sure the plugin is enabled on the back end. </a:t>
            </a:r>
          </a:p>
        </p:txBody>
      </p:sp>
      <p:pic>
        <p:nvPicPr>
          <p:cNvPr id="8" name="Picture 7" descr="A screen grab from the Sirsi Dynix website about the BLUEcloud Course Lists product.">
            <a:extLst>
              <a:ext uri="{FF2B5EF4-FFF2-40B4-BE49-F238E27FC236}">
                <a16:creationId xmlns:a16="http://schemas.microsoft.com/office/drawing/2014/main" id="{80E68FD6-B859-5BE9-3CD4-56645500D243}"/>
              </a:ext>
            </a:extLst>
          </p:cNvPr>
          <p:cNvPicPr>
            <a:picLocks noChangeAspect="1"/>
          </p:cNvPicPr>
          <p:nvPr/>
        </p:nvPicPr>
        <p:blipFill rotWithShape="1">
          <a:blip r:embed="rId2"/>
          <a:srcRect t="8611" r="50000" b="18611"/>
          <a:stretch/>
        </p:blipFill>
        <p:spPr>
          <a:xfrm>
            <a:off x="1274639" y="1837759"/>
            <a:ext cx="7335829" cy="3003106"/>
          </a:xfrm>
          <a:prstGeom prst="rect">
            <a:avLst/>
          </a:prstGeom>
          <a:ln>
            <a:solidFill>
              <a:schemeClr val="tx1"/>
            </a:solidFill>
          </a:ln>
        </p:spPr>
      </p:pic>
    </p:spTree>
    <p:extLst>
      <p:ext uri="{BB962C8B-B14F-4D97-AF65-F5344CB8AC3E}">
        <p14:creationId xmlns:p14="http://schemas.microsoft.com/office/powerpoint/2010/main" val="6383871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0AFD5-EE1A-766F-D0BE-E35A9EA31BC2}"/>
              </a:ext>
            </a:extLst>
          </p:cNvPr>
          <p:cNvSpPr>
            <a:spLocks noGrp="1"/>
          </p:cNvSpPr>
          <p:nvPr>
            <p:ph type="title"/>
          </p:nvPr>
        </p:nvSpPr>
        <p:spPr>
          <a:xfrm>
            <a:off x="1023179" y="2128406"/>
            <a:ext cx="7514035" cy="1314449"/>
          </a:xfrm>
        </p:spPr>
        <p:txBody>
          <a:bodyPr>
            <a:normAutofit fontScale="90000"/>
          </a:bodyPr>
          <a:lstStyle/>
          <a:p>
            <a:r>
              <a:rPr lang="en-US" dirty="0"/>
              <a:t>Course Lists hasn’t been fully integrated into Canvas yet, but we wanted to make y’all aware that it will be coming soon!</a:t>
            </a:r>
            <a:br>
              <a:rPr lang="en-US" dirty="0"/>
            </a:br>
            <a:br>
              <a:rPr lang="en-US" dirty="0"/>
            </a:br>
            <a:r>
              <a:rPr lang="en-US" dirty="0"/>
              <a:t>Look out for programming later in the year!</a:t>
            </a:r>
          </a:p>
        </p:txBody>
      </p:sp>
    </p:spTree>
    <p:extLst>
      <p:ext uri="{BB962C8B-B14F-4D97-AF65-F5344CB8AC3E}">
        <p14:creationId xmlns:p14="http://schemas.microsoft.com/office/powerpoint/2010/main" val="17473425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917CC-5C00-0DBA-1C65-C1F0814EF45F}"/>
              </a:ext>
            </a:extLst>
          </p:cNvPr>
          <p:cNvSpPr>
            <a:spLocks noGrp="1"/>
          </p:cNvSpPr>
          <p:nvPr>
            <p:ph type="title"/>
          </p:nvPr>
        </p:nvSpPr>
        <p:spPr>
          <a:xfrm>
            <a:off x="1113232" y="453319"/>
            <a:ext cx="7514035" cy="693560"/>
          </a:xfrm>
        </p:spPr>
        <p:txBody>
          <a:bodyPr/>
          <a:lstStyle/>
          <a:p>
            <a:r>
              <a:rPr lang="en-US" dirty="0"/>
              <a:t>Resources </a:t>
            </a:r>
          </a:p>
        </p:txBody>
      </p:sp>
      <p:sp>
        <p:nvSpPr>
          <p:cNvPr id="3" name="Content Placeholder 2">
            <a:extLst>
              <a:ext uri="{FF2B5EF4-FFF2-40B4-BE49-F238E27FC236}">
                <a16:creationId xmlns:a16="http://schemas.microsoft.com/office/drawing/2014/main" id="{B692D09A-CACD-198F-43DE-576F6712CD18}"/>
              </a:ext>
            </a:extLst>
          </p:cNvPr>
          <p:cNvSpPr>
            <a:spLocks noGrp="1"/>
          </p:cNvSpPr>
          <p:nvPr>
            <p:ph idx="1"/>
          </p:nvPr>
        </p:nvSpPr>
        <p:spPr>
          <a:xfrm>
            <a:off x="1113233" y="1275644"/>
            <a:ext cx="7514035" cy="3067757"/>
          </a:xfrm>
        </p:spPr>
        <p:txBody>
          <a:bodyPr>
            <a:normAutofit/>
          </a:bodyPr>
          <a:lstStyle/>
          <a:p>
            <a:r>
              <a:rPr lang="en-US" dirty="0"/>
              <a:t>Getting started: </a:t>
            </a:r>
            <a:r>
              <a:rPr lang="en-US" dirty="0">
                <a:hlinkClick r:id="rId2"/>
              </a:rPr>
              <a:t>https://cuny.manifoldapp.org/projects/the-oer-starter-kit-workbook</a:t>
            </a:r>
            <a:endParaRPr lang="en-US" dirty="0"/>
          </a:p>
          <a:p>
            <a:r>
              <a:rPr lang="en-US" dirty="0"/>
              <a:t>Treasure Hunt Worksheet:</a:t>
            </a:r>
            <a:r>
              <a:rPr lang="en-US" dirty="0">
                <a:hlinkClick r:id="rId3"/>
              </a:rPr>
              <a:t> https://uhlibraries.pressbooks.pub/oerhandbook/chapter/activity-oer-treasure-hunt-worksheet/</a:t>
            </a:r>
            <a:endParaRPr lang="en-US" dirty="0"/>
          </a:p>
          <a:p>
            <a:r>
              <a:rPr lang="en-US" dirty="0"/>
              <a:t>Tips for searching: </a:t>
            </a:r>
            <a:r>
              <a:rPr lang="en-US" dirty="0">
                <a:hlinkClick r:id="rId4"/>
              </a:rPr>
              <a:t>https://instr.iastate.libguides.com/oer/search</a:t>
            </a:r>
            <a:endParaRPr lang="en-US" dirty="0"/>
          </a:p>
          <a:p>
            <a:r>
              <a:rPr lang="en-US" dirty="0"/>
              <a:t>LOUIS and ALL: </a:t>
            </a:r>
            <a:r>
              <a:rPr lang="en-US" dirty="0">
                <a:hlinkClick r:id="rId5"/>
              </a:rPr>
              <a:t>https://louislibraries.org/alearningla/programs</a:t>
            </a:r>
            <a:endParaRPr lang="en-US" dirty="0"/>
          </a:p>
          <a:p>
            <a:r>
              <a:rPr lang="en-US" dirty="0"/>
              <a:t>LOUIS OER Commons: </a:t>
            </a:r>
            <a:r>
              <a:rPr lang="en-US" dirty="0">
                <a:hlinkClick r:id="rId6"/>
              </a:rPr>
              <a:t>https://louis.oercommons.org/</a:t>
            </a:r>
            <a:r>
              <a:rPr lang="en-US" dirty="0"/>
              <a:t> </a:t>
            </a:r>
          </a:p>
          <a:p>
            <a:endParaRPr lang="en-US" dirty="0"/>
          </a:p>
        </p:txBody>
      </p:sp>
    </p:spTree>
    <p:extLst>
      <p:ext uri="{BB962C8B-B14F-4D97-AF65-F5344CB8AC3E}">
        <p14:creationId xmlns:p14="http://schemas.microsoft.com/office/powerpoint/2010/main" val="2153287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1DB28-7D7F-6F46-15F7-97B4F6DFF1BB}"/>
              </a:ext>
            </a:extLst>
          </p:cNvPr>
          <p:cNvSpPr>
            <a:spLocks noGrp="1"/>
          </p:cNvSpPr>
          <p:nvPr>
            <p:ph type="title"/>
          </p:nvPr>
        </p:nvSpPr>
        <p:spPr>
          <a:xfrm>
            <a:off x="1113233" y="723899"/>
            <a:ext cx="7514035" cy="824089"/>
          </a:xfrm>
        </p:spPr>
        <p:txBody>
          <a:bodyPr/>
          <a:lstStyle/>
          <a:p>
            <a:r>
              <a:rPr lang="en-US" b="1" dirty="0"/>
              <a:t>Resources</a:t>
            </a:r>
          </a:p>
        </p:txBody>
      </p:sp>
      <p:sp>
        <p:nvSpPr>
          <p:cNvPr id="3" name="Content Placeholder 2">
            <a:extLst>
              <a:ext uri="{FF2B5EF4-FFF2-40B4-BE49-F238E27FC236}">
                <a16:creationId xmlns:a16="http://schemas.microsoft.com/office/drawing/2014/main" id="{069D357F-AFDC-73D5-0BEB-614B271B8E0D}"/>
              </a:ext>
            </a:extLst>
          </p:cNvPr>
          <p:cNvSpPr>
            <a:spLocks noGrp="1"/>
          </p:cNvSpPr>
          <p:nvPr>
            <p:ph idx="1"/>
          </p:nvPr>
        </p:nvSpPr>
        <p:spPr/>
        <p:txBody>
          <a:bodyPr>
            <a:normAutofit fontScale="92500" lnSpcReduction="20000"/>
          </a:bodyPr>
          <a:lstStyle/>
          <a:p>
            <a:pPr marL="457200" lvl="0" indent="-419100" algn="l" rtl="0">
              <a:lnSpc>
                <a:spcPct val="115000"/>
              </a:lnSpc>
              <a:spcBef>
                <a:spcPts val="640"/>
              </a:spcBef>
              <a:spcAft>
                <a:spcPts val="0"/>
              </a:spcAft>
              <a:buSzPts val="3000"/>
              <a:buFont typeface="Roboto"/>
              <a:buChar char="•"/>
            </a:pPr>
            <a:r>
              <a:rPr lang="en-US" sz="1800" dirty="0"/>
              <a:t>Open Textbook Library Rubric: </a:t>
            </a:r>
            <a:r>
              <a:rPr lang="en-US" sz="1800" u="sng" dirty="0">
                <a:solidFill>
                  <a:srgbClr val="005DBA"/>
                </a:solidFill>
              </a:rPr>
              <a:t>https://open.umn.edu/opentextbooks/reviews/rubric</a:t>
            </a:r>
            <a:endParaRPr lang="en-US" sz="1800" dirty="0"/>
          </a:p>
          <a:p>
            <a:pPr marL="457200" lvl="0" indent="-419100" algn="l" rtl="0">
              <a:lnSpc>
                <a:spcPct val="115000"/>
              </a:lnSpc>
              <a:spcBef>
                <a:spcPts val="1000"/>
              </a:spcBef>
              <a:spcAft>
                <a:spcPts val="0"/>
              </a:spcAft>
              <a:buSzPts val="3000"/>
              <a:buFont typeface="Roboto"/>
              <a:buChar char="•"/>
            </a:pPr>
            <a:r>
              <a:rPr lang="en-US" sz="1800" dirty="0" err="1"/>
              <a:t>BCCampus</a:t>
            </a:r>
            <a:r>
              <a:rPr lang="en-US" sz="1800" dirty="0"/>
              <a:t> Rubric: </a:t>
            </a:r>
            <a:r>
              <a:rPr lang="en-US" sz="1800" dirty="0">
                <a:hlinkClick r:id="rId2"/>
              </a:rPr>
              <a:t>https://open.bccampus.ca/files/2014/07/OERR-Rubric.pdf</a:t>
            </a:r>
            <a:r>
              <a:rPr lang="en-US" sz="1800" dirty="0"/>
              <a:t> </a:t>
            </a:r>
          </a:p>
          <a:p>
            <a:pPr marL="457200" lvl="0" indent="-419100" algn="l" rtl="0">
              <a:lnSpc>
                <a:spcPct val="115000"/>
              </a:lnSpc>
              <a:spcBef>
                <a:spcPts val="1000"/>
              </a:spcBef>
              <a:spcAft>
                <a:spcPts val="1000"/>
              </a:spcAft>
              <a:buSzPts val="3000"/>
              <a:buFont typeface="Roboto"/>
              <a:buChar char="•"/>
            </a:pPr>
            <a:r>
              <a:rPr lang="en-US" sz="1800" dirty="0"/>
              <a:t>Open Oregon Faculty Checklist for Evaluating Course Materials (not just OER): </a:t>
            </a:r>
            <a:r>
              <a:rPr lang="en-US" sz="1800" dirty="0">
                <a:solidFill>
                  <a:srgbClr val="333333"/>
                </a:solidFill>
                <a:hlinkClick r:id="rId3"/>
              </a:rPr>
              <a:t>https://docs.google.com/document/d/1J0oT1xZCciyXtk1I7MB_r9saVDHlpQD7Ml5Ep9uCLfM/edit</a:t>
            </a:r>
            <a:r>
              <a:rPr lang="en-US" sz="1800" dirty="0">
                <a:solidFill>
                  <a:srgbClr val="333333"/>
                </a:solidFill>
              </a:rPr>
              <a:t> </a:t>
            </a:r>
          </a:p>
          <a:p>
            <a:endParaRPr lang="en-US" dirty="0"/>
          </a:p>
        </p:txBody>
      </p:sp>
    </p:spTree>
    <p:extLst>
      <p:ext uri="{BB962C8B-B14F-4D97-AF65-F5344CB8AC3E}">
        <p14:creationId xmlns:p14="http://schemas.microsoft.com/office/powerpoint/2010/main" val="712583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Shape 238"/>
        <p:cNvGrpSpPr/>
        <p:nvPr/>
      </p:nvGrpSpPr>
      <p:grpSpPr>
        <a:xfrm>
          <a:off x="0" y="0"/>
          <a:ext cx="0" cy="0"/>
          <a:chOff x="0" y="0"/>
          <a:chExt cx="0" cy="0"/>
        </a:xfrm>
      </p:grpSpPr>
      <p:sp>
        <p:nvSpPr>
          <p:cNvPr id="239" name="Google Shape;239;gfd421f94f7_0_0"/>
          <p:cNvSpPr txBox="1">
            <a:spLocks noGrp="1"/>
          </p:cNvSpPr>
          <p:nvPr>
            <p:ph type="title" idx="4294967295"/>
          </p:nvPr>
        </p:nvSpPr>
        <p:spPr>
          <a:xfrm>
            <a:off x="637309" y="576262"/>
            <a:ext cx="8451273" cy="3990975"/>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3000"/>
              <a:buNone/>
            </a:pPr>
            <a:r>
              <a:rPr lang="en-US" sz="6600" dirty="0">
                <a:solidFill>
                  <a:schemeClr val="lt1"/>
                </a:solidFill>
              </a:rPr>
              <a:t>How do you</a:t>
            </a:r>
            <a:r>
              <a:rPr lang="en-US" sz="6600" dirty="0">
                <a:solidFill>
                  <a:srgbClr val="A3E1FF"/>
                </a:solidFill>
              </a:rPr>
              <a:t> find </a:t>
            </a:r>
            <a:br>
              <a:rPr lang="en-US" sz="6600" dirty="0">
                <a:solidFill>
                  <a:srgbClr val="A3E1FF"/>
                </a:solidFill>
              </a:rPr>
            </a:br>
            <a:r>
              <a:rPr lang="en-US" sz="6600" dirty="0">
                <a:solidFill>
                  <a:srgbClr val="A3E1FF"/>
                </a:solidFill>
              </a:rPr>
              <a:t>A</a:t>
            </a:r>
            <a:r>
              <a:rPr lang="en-US" sz="6600" dirty="0">
                <a:solidFill>
                  <a:schemeClr val="accent1">
                    <a:lumMod val="40000"/>
                    <a:lumOff val="60000"/>
                  </a:schemeClr>
                </a:solidFill>
              </a:rPr>
              <a:t>OER</a:t>
            </a:r>
            <a:r>
              <a:rPr lang="en-US" sz="6600" dirty="0">
                <a:solidFill>
                  <a:schemeClr val="lt1"/>
                </a:solidFill>
              </a:rPr>
              <a:t>?</a:t>
            </a:r>
            <a:endParaRPr sz="8800" dirty="0">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Shape 496"/>
        <p:cNvGrpSpPr/>
        <p:nvPr/>
      </p:nvGrpSpPr>
      <p:grpSpPr>
        <a:xfrm>
          <a:off x="0" y="0"/>
          <a:ext cx="0" cy="0"/>
          <a:chOff x="0" y="0"/>
          <a:chExt cx="0" cy="0"/>
        </a:xfrm>
      </p:grpSpPr>
      <p:sp>
        <p:nvSpPr>
          <p:cNvPr id="497" name="Google Shape;497;p30"/>
          <p:cNvSpPr txBox="1">
            <a:spLocks noGrp="1"/>
          </p:cNvSpPr>
          <p:nvPr>
            <p:ph type="title"/>
          </p:nvPr>
        </p:nvSpPr>
        <p:spPr>
          <a:xfrm>
            <a:off x="1770545" y="498764"/>
            <a:ext cx="6337200" cy="4291618"/>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Clr>
                <a:schemeClr val="lt1"/>
              </a:buClr>
              <a:buSzPct val="101492"/>
              <a:buNone/>
            </a:pPr>
            <a:r>
              <a:rPr lang="en-US" sz="6700" dirty="0">
                <a:solidFill>
                  <a:srgbClr val="A3E1FF"/>
                </a:solidFill>
              </a:rPr>
              <a:t>Have questions?</a:t>
            </a:r>
            <a:br>
              <a:rPr lang="en-US" sz="6700" dirty="0">
                <a:solidFill>
                  <a:srgbClr val="A3E1FF"/>
                </a:solidFill>
              </a:rPr>
            </a:br>
            <a:r>
              <a:rPr lang="en-US" sz="6700" dirty="0">
                <a:solidFill>
                  <a:srgbClr val="A3E1FF"/>
                </a:solidFill>
              </a:rPr>
              <a:t>Reach out! </a:t>
            </a:r>
            <a:endParaRPr sz="6700" dirty="0">
              <a:solidFill>
                <a:srgbClr val="A3E1FF"/>
              </a:solidFill>
            </a:endParaRPr>
          </a:p>
          <a:p>
            <a:pPr marL="0" lvl="0" indent="0" algn="l" rtl="0">
              <a:lnSpc>
                <a:spcPct val="100000"/>
              </a:lnSpc>
              <a:spcBef>
                <a:spcPts val="0"/>
              </a:spcBef>
              <a:spcAft>
                <a:spcPts val="0"/>
              </a:spcAft>
              <a:buClr>
                <a:schemeClr val="lt1"/>
              </a:buClr>
              <a:buSzPct val="251851"/>
              <a:buNone/>
            </a:pPr>
            <a:endParaRPr sz="2700" b="1" dirty="0">
              <a:solidFill>
                <a:srgbClr val="FFD966"/>
              </a:solidFill>
              <a:latin typeface="Roboto Condensed"/>
              <a:ea typeface="Roboto Condensed"/>
              <a:cs typeface="Roboto Condensed"/>
              <a:sym typeface="Roboto Condensed"/>
            </a:endParaRPr>
          </a:p>
          <a:p>
            <a:pPr marL="0" lvl="0" indent="0" algn="ctr" rtl="0">
              <a:lnSpc>
                <a:spcPct val="100000"/>
              </a:lnSpc>
              <a:spcBef>
                <a:spcPts val="0"/>
              </a:spcBef>
              <a:spcAft>
                <a:spcPts val="0"/>
              </a:spcAft>
              <a:buClr>
                <a:schemeClr val="lt1"/>
              </a:buClr>
              <a:buSzPct val="251851"/>
              <a:buNone/>
            </a:pPr>
            <a:endParaRPr sz="2700" b="1" dirty="0">
              <a:solidFill>
                <a:srgbClr val="FFD966"/>
              </a:solidFill>
              <a:latin typeface="Roboto Condensed"/>
              <a:ea typeface="Roboto Condensed"/>
              <a:cs typeface="Roboto Condensed"/>
              <a:sym typeface="Roboto Condensed"/>
            </a:endParaRPr>
          </a:p>
          <a:p>
            <a:pPr marL="0" lvl="0" indent="0" algn="ctr" rtl="0">
              <a:lnSpc>
                <a:spcPct val="115000"/>
              </a:lnSpc>
              <a:spcBef>
                <a:spcPts val="0"/>
              </a:spcBef>
              <a:spcAft>
                <a:spcPts val="0"/>
              </a:spcAft>
              <a:buClr>
                <a:schemeClr val="lt1"/>
              </a:buClr>
              <a:buSzPts val="6120"/>
              <a:buNone/>
            </a:pPr>
            <a:r>
              <a:rPr lang="en-US" sz="2400" dirty="0">
                <a:solidFill>
                  <a:schemeClr val="lt1"/>
                </a:solidFill>
              </a:rPr>
              <a:t>Contact me at </a:t>
            </a:r>
            <a:r>
              <a:rPr lang="en-US" sz="2400" u="sng" dirty="0">
                <a:solidFill>
                  <a:schemeClr val="lt1"/>
                </a:solidFill>
              </a:rPr>
              <a:t>loweme@nsula.edu</a:t>
            </a:r>
            <a:endParaRPr sz="2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A440B-A3E4-916B-D76E-96642299A77D}"/>
              </a:ext>
            </a:extLst>
          </p:cNvPr>
          <p:cNvSpPr>
            <a:spLocks noGrp="1"/>
          </p:cNvSpPr>
          <p:nvPr>
            <p:ph type="title"/>
          </p:nvPr>
        </p:nvSpPr>
        <p:spPr>
          <a:xfrm>
            <a:off x="1113233" y="392907"/>
            <a:ext cx="7514035" cy="800099"/>
          </a:xfrm>
        </p:spPr>
        <p:txBody>
          <a:bodyPr>
            <a:normAutofit/>
          </a:bodyPr>
          <a:lstStyle/>
          <a:p>
            <a:r>
              <a:rPr lang="en-US" sz="3200" b="1" dirty="0"/>
              <a:t>The Realities of Searching</a:t>
            </a:r>
          </a:p>
        </p:txBody>
      </p:sp>
      <p:sp>
        <p:nvSpPr>
          <p:cNvPr id="3" name="Content Placeholder 2">
            <a:extLst>
              <a:ext uri="{FF2B5EF4-FFF2-40B4-BE49-F238E27FC236}">
                <a16:creationId xmlns:a16="http://schemas.microsoft.com/office/drawing/2014/main" id="{1A4B58C5-BFFB-679A-6CC5-9165395035AE}"/>
              </a:ext>
            </a:extLst>
          </p:cNvPr>
          <p:cNvSpPr>
            <a:spLocks noGrp="1"/>
          </p:cNvSpPr>
          <p:nvPr>
            <p:ph idx="1"/>
          </p:nvPr>
        </p:nvSpPr>
        <p:spPr>
          <a:xfrm>
            <a:off x="1113233" y="1878804"/>
            <a:ext cx="7730730" cy="3036095"/>
          </a:xfrm>
        </p:spPr>
        <p:txBody>
          <a:bodyPr>
            <a:normAutofit fontScale="92500" lnSpcReduction="10000"/>
          </a:bodyPr>
          <a:lstStyle/>
          <a:p>
            <a:r>
              <a:rPr lang="en-US" dirty="0"/>
              <a:t>One of the earliest complaints about OER was that there simply weren’t that many available. </a:t>
            </a:r>
          </a:p>
          <a:p>
            <a:r>
              <a:rPr lang="en-US" dirty="0"/>
              <a:t>While that complaint still holds water in some corners – certain disciplines, certain education levels – in other corners, that is most certainly no longer the case. </a:t>
            </a:r>
          </a:p>
          <a:p>
            <a:r>
              <a:rPr lang="en-US" dirty="0"/>
              <a:t>Our old friend Google is good at many things, but it’s not always great at helping discover OER.</a:t>
            </a:r>
          </a:p>
          <a:p>
            <a:r>
              <a:rPr lang="en-US" dirty="0"/>
              <a:t>Between all of these points, discovering OER can be difficult and overwhelming. There’s so much out there that it can be hard to know where to start!</a:t>
            </a:r>
          </a:p>
          <a:p>
            <a:r>
              <a:rPr lang="en-US" dirty="0"/>
              <a:t>Additionally, regarding AER, since those are often located in databases or online catalogs, they are not freely available on the web.</a:t>
            </a:r>
          </a:p>
          <a:p>
            <a:endParaRPr lang="en-US" dirty="0"/>
          </a:p>
          <a:p>
            <a:endParaRPr lang="en-US" dirty="0"/>
          </a:p>
          <a:p>
            <a:endParaRPr lang="en-US" dirty="0"/>
          </a:p>
        </p:txBody>
      </p:sp>
    </p:spTree>
    <p:extLst>
      <p:ext uri="{BB962C8B-B14F-4D97-AF65-F5344CB8AC3E}">
        <p14:creationId xmlns:p14="http://schemas.microsoft.com/office/powerpoint/2010/main" val="3148499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Shape 244"/>
        <p:cNvGrpSpPr/>
        <p:nvPr/>
      </p:nvGrpSpPr>
      <p:grpSpPr>
        <a:xfrm>
          <a:off x="0" y="0"/>
          <a:ext cx="0" cy="0"/>
          <a:chOff x="0" y="0"/>
          <a:chExt cx="0" cy="0"/>
        </a:xfrm>
      </p:grpSpPr>
      <p:sp>
        <p:nvSpPr>
          <p:cNvPr id="245" name="Google Shape;245;p20"/>
          <p:cNvSpPr txBox="1">
            <a:spLocks noGrp="1"/>
          </p:cNvSpPr>
          <p:nvPr>
            <p:ph type="title"/>
          </p:nvPr>
        </p:nvSpPr>
        <p:spPr>
          <a:xfrm>
            <a:off x="834806" y="250032"/>
            <a:ext cx="7688700" cy="1025525"/>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ct val="153846"/>
              <a:buNone/>
            </a:pPr>
            <a:r>
              <a:rPr lang="en-US" sz="3200" b="1" dirty="0">
                <a:solidFill>
                  <a:srgbClr val="000000"/>
                </a:solidFill>
              </a:rPr>
              <a:t>Making the Search Process Effective</a:t>
            </a:r>
            <a:endParaRPr sz="3200" b="1" dirty="0">
              <a:solidFill>
                <a:srgbClr val="000000"/>
              </a:solidFill>
            </a:endParaRPr>
          </a:p>
        </p:txBody>
      </p:sp>
      <p:sp>
        <p:nvSpPr>
          <p:cNvPr id="246" name="Google Shape;246;p20"/>
          <p:cNvSpPr txBox="1">
            <a:spLocks noGrp="1"/>
          </p:cNvSpPr>
          <p:nvPr>
            <p:ph type="body" idx="1"/>
          </p:nvPr>
        </p:nvSpPr>
        <p:spPr>
          <a:xfrm>
            <a:off x="900899" y="1222376"/>
            <a:ext cx="7914487" cy="3496468"/>
          </a:xfrm>
          <a:prstGeom prst="rect">
            <a:avLst/>
          </a:prstGeom>
          <a:noFill/>
          <a:ln>
            <a:noFill/>
          </a:ln>
        </p:spPr>
        <p:txBody>
          <a:bodyPr spcFirstLastPara="1" wrap="square" lIns="91425" tIns="91425" rIns="91425" bIns="91425" anchor="t" anchorCtr="0">
            <a:normAutofit fontScale="77500" lnSpcReduction="20000"/>
          </a:bodyPr>
          <a:lstStyle/>
          <a:p>
            <a:pPr marL="457200" lvl="0" indent="-336867" algn="l" rtl="0">
              <a:lnSpc>
                <a:spcPct val="150000"/>
              </a:lnSpc>
              <a:spcBef>
                <a:spcPts val="640"/>
              </a:spcBef>
              <a:spcAft>
                <a:spcPts val="0"/>
              </a:spcAft>
              <a:buSzPct val="95652"/>
              <a:buFont typeface="Roboto Condensed"/>
              <a:buAutoNum type="arabicPeriod"/>
            </a:pPr>
            <a:r>
              <a:rPr lang="en-US" sz="2300" dirty="0"/>
              <a:t>Identify keywords (e.g., discipline, level, type of resource wanted/needed). </a:t>
            </a:r>
            <a:endParaRPr sz="2300" dirty="0"/>
          </a:p>
          <a:p>
            <a:pPr marL="457200" lvl="0" indent="-336867" algn="l" rtl="0">
              <a:lnSpc>
                <a:spcPct val="150000"/>
              </a:lnSpc>
              <a:spcBef>
                <a:spcPts val="0"/>
              </a:spcBef>
              <a:spcAft>
                <a:spcPts val="0"/>
              </a:spcAft>
              <a:buSzPct val="95652"/>
              <a:buFont typeface="Roboto Condensed"/>
              <a:buAutoNum type="arabicPeriod"/>
            </a:pPr>
            <a:r>
              <a:rPr lang="en-US" sz="2300" dirty="0"/>
              <a:t>Search broadly </a:t>
            </a:r>
            <a:r>
              <a:rPr lang="en-US" sz="2300" dirty="0">
                <a:solidFill>
                  <a:srgbClr val="333333"/>
                </a:solidFill>
              </a:rPr>
              <a:t>(</a:t>
            </a:r>
            <a:r>
              <a:rPr lang="en-US" sz="2300" dirty="0">
                <a:solidFill>
                  <a:srgbClr val="333333"/>
                </a:solidFill>
                <a:hlinkClick r:id="rId3"/>
              </a:rPr>
              <a:t>Affordable Learning LOUIS</a:t>
            </a:r>
            <a:r>
              <a:rPr lang="en-US" sz="2300" dirty="0">
                <a:solidFill>
                  <a:srgbClr val="333333"/>
                </a:solidFill>
              </a:rPr>
              <a:t>, </a:t>
            </a:r>
            <a:r>
              <a:rPr lang="en-US" sz="2300" dirty="0">
                <a:solidFill>
                  <a:srgbClr val="333333"/>
                </a:solidFill>
                <a:hlinkClick r:id="rId4"/>
              </a:rPr>
              <a:t>OASIS</a:t>
            </a:r>
            <a:r>
              <a:rPr lang="en-US" sz="2300" dirty="0">
                <a:solidFill>
                  <a:srgbClr val="333333"/>
                </a:solidFill>
              </a:rPr>
              <a:t>, </a:t>
            </a:r>
            <a:r>
              <a:rPr lang="en-US" sz="2300" u="sng" dirty="0">
                <a:solidFill>
                  <a:schemeClr val="hlink"/>
                </a:solidFill>
                <a:hlinkClick r:id="rId5"/>
              </a:rPr>
              <a:t>Open Textbook Library</a:t>
            </a:r>
            <a:r>
              <a:rPr lang="en-US" sz="2300" dirty="0"/>
              <a:t>,</a:t>
            </a:r>
            <a:r>
              <a:rPr lang="en-US" sz="2300" dirty="0">
                <a:solidFill>
                  <a:srgbClr val="333333"/>
                </a:solidFill>
              </a:rPr>
              <a:t> </a:t>
            </a:r>
            <a:r>
              <a:rPr lang="en-US" sz="2300" u="sng" dirty="0">
                <a:solidFill>
                  <a:schemeClr val="hlink"/>
                </a:solidFill>
                <a:hlinkClick r:id="rId6"/>
              </a:rPr>
              <a:t>OpenStax</a:t>
            </a:r>
            <a:r>
              <a:rPr lang="en-US" sz="2300" dirty="0">
                <a:solidFill>
                  <a:srgbClr val="333333"/>
                </a:solidFill>
              </a:rPr>
              <a:t>, </a:t>
            </a:r>
            <a:r>
              <a:rPr lang="en-US" sz="2300" dirty="0"/>
              <a:t>even Google/Google Scholar).</a:t>
            </a:r>
            <a:endParaRPr sz="2300" dirty="0"/>
          </a:p>
          <a:p>
            <a:pPr marL="457200" lvl="0" indent="-336867" algn="l" rtl="0">
              <a:lnSpc>
                <a:spcPct val="150000"/>
              </a:lnSpc>
              <a:spcBef>
                <a:spcPts val="0"/>
              </a:spcBef>
              <a:spcAft>
                <a:spcPts val="0"/>
              </a:spcAft>
              <a:buSzPct val="95652"/>
              <a:buFont typeface="Roboto Condensed"/>
              <a:buAutoNum type="arabicPeriod"/>
            </a:pPr>
            <a:r>
              <a:rPr lang="en-US" sz="2300" dirty="0"/>
              <a:t>Start general and then get specific – filter results using different parameters.</a:t>
            </a:r>
          </a:p>
          <a:p>
            <a:pPr marL="457200" lvl="0" indent="-336867" algn="l" rtl="0">
              <a:lnSpc>
                <a:spcPct val="150000"/>
              </a:lnSpc>
              <a:spcBef>
                <a:spcPts val="0"/>
              </a:spcBef>
              <a:spcAft>
                <a:spcPts val="0"/>
              </a:spcAft>
              <a:buSzPct val="95652"/>
              <a:buFont typeface="Roboto Condensed"/>
              <a:buAutoNum type="arabicPeriod"/>
            </a:pPr>
            <a:r>
              <a:rPr lang="en-US" sz="2300" dirty="0"/>
              <a:t>Take advantage of curated lists (working smarter not harder).</a:t>
            </a:r>
          </a:p>
          <a:p>
            <a:pPr marL="457200" lvl="0" indent="-336867" algn="l" rtl="0">
              <a:lnSpc>
                <a:spcPct val="150000"/>
              </a:lnSpc>
              <a:spcBef>
                <a:spcPts val="0"/>
              </a:spcBef>
              <a:spcAft>
                <a:spcPts val="0"/>
              </a:spcAft>
              <a:buSzPct val="95652"/>
              <a:buFont typeface="Roboto Condensed"/>
              <a:buAutoNum type="arabicPeriod"/>
            </a:pPr>
            <a:r>
              <a:rPr lang="en-US" sz="2300" dirty="0"/>
              <a:t>Curate content (evaluate: relevancy, accuracy, quality, accessibility, licensing).</a:t>
            </a:r>
            <a:endParaRPr sz="2300" dirty="0"/>
          </a:p>
          <a:p>
            <a:pPr marL="457200" lvl="0" indent="-336867" algn="l" rtl="0">
              <a:lnSpc>
                <a:spcPct val="150000"/>
              </a:lnSpc>
              <a:spcBef>
                <a:spcPts val="0"/>
              </a:spcBef>
              <a:spcAft>
                <a:spcPts val="0"/>
              </a:spcAft>
              <a:buSzPct val="95652"/>
              <a:buFont typeface="Roboto Condensed"/>
              <a:buAutoNum type="arabicPeriod"/>
            </a:pPr>
            <a:r>
              <a:rPr lang="en-US" sz="2300" dirty="0"/>
              <a:t>Reflect and repeat (did you find materials that fit your needs?).</a:t>
            </a:r>
            <a:endParaRPr sz="23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219e76e99a7_0_9"/>
          <p:cNvSpPr txBox="1">
            <a:spLocks noGrp="1"/>
          </p:cNvSpPr>
          <p:nvPr>
            <p:ph type="title"/>
          </p:nvPr>
        </p:nvSpPr>
        <p:spPr>
          <a:xfrm>
            <a:off x="1293424" y="313001"/>
            <a:ext cx="4071143"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b="1" dirty="0"/>
              <a:t>OER Treasure Hunt Worksheet</a:t>
            </a:r>
            <a:endParaRPr b="1" dirty="0"/>
          </a:p>
        </p:txBody>
      </p:sp>
      <p:sp>
        <p:nvSpPr>
          <p:cNvPr id="255" name="Google Shape;255;g219e76e99a7_0_9"/>
          <p:cNvSpPr txBox="1"/>
          <p:nvPr/>
        </p:nvSpPr>
        <p:spPr>
          <a:xfrm>
            <a:off x="1328755" y="949000"/>
            <a:ext cx="4000480" cy="34162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ea typeface="News Cycle"/>
                <a:cs typeface="News Cycle"/>
                <a:sym typeface="News Cycle"/>
              </a:rPr>
              <a:t>The Treasure Hunt Worksheet can be a useful tool for guiding your OER Search process. The worksheet gathers information such as:</a:t>
            </a:r>
            <a:endParaRPr sz="1600" dirty="0">
              <a:ea typeface="News Cycle"/>
              <a:cs typeface="News Cycle"/>
              <a:sym typeface="News Cycle"/>
            </a:endParaRPr>
          </a:p>
          <a:p>
            <a:pPr marL="0" lvl="0" indent="0" algn="l" rtl="0">
              <a:spcBef>
                <a:spcPts val="0"/>
              </a:spcBef>
              <a:spcAft>
                <a:spcPts val="0"/>
              </a:spcAft>
              <a:buNone/>
            </a:pPr>
            <a:endParaRPr sz="1600" dirty="0">
              <a:ea typeface="News Cycle"/>
              <a:cs typeface="News Cycle"/>
              <a:sym typeface="News Cycle"/>
            </a:endParaRPr>
          </a:p>
          <a:p>
            <a:pPr marL="457200" lvl="0" indent="-317500" algn="l" rtl="0">
              <a:spcBef>
                <a:spcPts val="0"/>
              </a:spcBef>
              <a:spcAft>
                <a:spcPts val="0"/>
              </a:spcAft>
              <a:buSzPts val="1400"/>
              <a:buFont typeface="News Cycle"/>
              <a:buChar char="●"/>
            </a:pPr>
            <a:r>
              <a:rPr lang="en-US" sz="1600" dirty="0">
                <a:ea typeface="News Cycle"/>
                <a:cs typeface="News Cycle"/>
                <a:sym typeface="News Cycle"/>
              </a:rPr>
              <a:t>Course Identification</a:t>
            </a:r>
            <a:endParaRPr sz="1600" dirty="0">
              <a:ea typeface="News Cycle"/>
              <a:cs typeface="News Cycle"/>
              <a:sym typeface="News Cycle"/>
            </a:endParaRPr>
          </a:p>
          <a:p>
            <a:pPr marL="457200" lvl="0" indent="-317500" algn="l" rtl="0">
              <a:spcBef>
                <a:spcPts val="0"/>
              </a:spcBef>
              <a:spcAft>
                <a:spcPts val="0"/>
              </a:spcAft>
              <a:buSzPts val="1400"/>
              <a:buFont typeface="News Cycle"/>
              <a:buChar char="●"/>
            </a:pPr>
            <a:r>
              <a:rPr lang="en-US" sz="1600" dirty="0">
                <a:ea typeface="News Cycle"/>
                <a:cs typeface="News Cycle"/>
                <a:sym typeface="News Cycle"/>
              </a:rPr>
              <a:t>Topic identification</a:t>
            </a:r>
            <a:endParaRPr sz="1600" dirty="0">
              <a:ea typeface="News Cycle"/>
              <a:cs typeface="News Cycle"/>
              <a:sym typeface="News Cycle"/>
            </a:endParaRPr>
          </a:p>
          <a:p>
            <a:pPr marL="457200" lvl="0" indent="-317500" algn="l" rtl="0">
              <a:spcBef>
                <a:spcPts val="0"/>
              </a:spcBef>
              <a:spcAft>
                <a:spcPts val="0"/>
              </a:spcAft>
              <a:buSzPts val="1400"/>
              <a:buFont typeface="News Cycle"/>
              <a:buChar char="●"/>
            </a:pPr>
            <a:r>
              <a:rPr lang="en-US" sz="1600" dirty="0">
                <a:ea typeface="News Cycle"/>
                <a:cs typeface="News Cycle"/>
                <a:sym typeface="News Cycle"/>
              </a:rPr>
              <a:t>Search </a:t>
            </a:r>
            <a:endParaRPr sz="1600" dirty="0">
              <a:ea typeface="News Cycle"/>
              <a:cs typeface="News Cycle"/>
              <a:sym typeface="News Cycle"/>
            </a:endParaRPr>
          </a:p>
          <a:p>
            <a:pPr marL="457200" lvl="0" indent="-317500" algn="l" rtl="0">
              <a:spcBef>
                <a:spcPts val="0"/>
              </a:spcBef>
              <a:spcAft>
                <a:spcPts val="0"/>
              </a:spcAft>
              <a:buSzPts val="1400"/>
              <a:buFont typeface="News Cycle"/>
              <a:buChar char="●"/>
            </a:pPr>
            <a:r>
              <a:rPr lang="en-US" sz="1600" dirty="0">
                <a:ea typeface="News Cycle"/>
                <a:cs typeface="News Cycle"/>
                <a:sym typeface="News Cycle"/>
              </a:rPr>
              <a:t>Curation </a:t>
            </a:r>
            <a:endParaRPr sz="1600" dirty="0">
              <a:ea typeface="News Cycle"/>
              <a:cs typeface="News Cycle"/>
              <a:sym typeface="News Cycle"/>
            </a:endParaRPr>
          </a:p>
          <a:p>
            <a:pPr marL="457200" lvl="0" indent="-317500" algn="l" rtl="0">
              <a:spcBef>
                <a:spcPts val="0"/>
              </a:spcBef>
              <a:spcAft>
                <a:spcPts val="0"/>
              </a:spcAft>
              <a:buSzPts val="1400"/>
              <a:buFont typeface="News Cycle"/>
              <a:buChar char="●"/>
            </a:pPr>
            <a:r>
              <a:rPr lang="en-US" sz="1600" dirty="0">
                <a:ea typeface="News Cycle"/>
                <a:cs typeface="News Cycle"/>
                <a:sym typeface="News Cycle"/>
              </a:rPr>
              <a:t>Reflect </a:t>
            </a:r>
            <a:endParaRPr sz="1600" dirty="0">
              <a:ea typeface="News Cycle"/>
              <a:cs typeface="News Cycle"/>
              <a:sym typeface="News Cycle"/>
            </a:endParaRPr>
          </a:p>
          <a:p>
            <a:pPr marL="0" lvl="0" indent="0" algn="l" rtl="0">
              <a:spcBef>
                <a:spcPts val="0"/>
              </a:spcBef>
              <a:spcAft>
                <a:spcPts val="0"/>
              </a:spcAft>
              <a:buNone/>
            </a:pPr>
            <a:endParaRPr sz="1600" dirty="0">
              <a:ea typeface="News Cycle"/>
              <a:cs typeface="News Cycle"/>
              <a:sym typeface="News Cycle"/>
            </a:endParaRPr>
          </a:p>
          <a:p>
            <a:pPr marL="0" lvl="0" indent="0" algn="l" rtl="0">
              <a:spcBef>
                <a:spcPts val="0"/>
              </a:spcBef>
              <a:spcAft>
                <a:spcPts val="0"/>
              </a:spcAft>
              <a:buNone/>
            </a:pPr>
            <a:r>
              <a:rPr lang="en-US" sz="1600" dirty="0">
                <a:ea typeface="News Cycle"/>
                <a:cs typeface="News Cycle"/>
                <a:sym typeface="News Cycle"/>
              </a:rPr>
              <a:t>The worksheet is licensed under CC BY attribution! Feel free to modify.</a:t>
            </a:r>
            <a:endParaRPr sz="1600" dirty="0">
              <a:ea typeface="News Cycle"/>
              <a:cs typeface="News Cycle"/>
              <a:sym typeface="News Cycle"/>
            </a:endParaRPr>
          </a:p>
          <a:p>
            <a:pPr marL="0" lvl="0" indent="0" algn="l" rtl="0">
              <a:spcBef>
                <a:spcPts val="0"/>
              </a:spcBef>
              <a:spcAft>
                <a:spcPts val="0"/>
              </a:spcAft>
              <a:buNone/>
            </a:pPr>
            <a:endParaRPr b="1" dirty="0">
              <a:latin typeface="News Cycle"/>
              <a:ea typeface="News Cycle"/>
              <a:cs typeface="News Cycle"/>
              <a:sym typeface="News Cycle"/>
            </a:endParaRPr>
          </a:p>
        </p:txBody>
      </p:sp>
      <p:pic>
        <p:nvPicPr>
          <p:cNvPr id="253" name="Google Shape;253;g219e76e99a7_0_9" descr="The Treasure Hunt Worksheet can be a useful tool for guiding your OER Search process. This is a screengrab of a Google Doc. "/>
          <p:cNvPicPr preferRelativeResize="0"/>
          <p:nvPr/>
        </p:nvPicPr>
        <p:blipFill rotWithShape="1">
          <a:blip r:embed="rId3">
            <a:alphaModFix/>
          </a:blip>
          <a:srcRect l="26057" t="6256" r="26010"/>
          <a:stretch/>
        </p:blipFill>
        <p:spPr>
          <a:xfrm>
            <a:off x="5514842" y="313001"/>
            <a:ext cx="3236120" cy="3908732"/>
          </a:xfrm>
          <a:prstGeom prst="rect">
            <a:avLst/>
          </a:prstGeom>
          <a:noFill/>
          <a:ln>
            <a:solidFill>
              <a:schemeClr val="tx1">
                <a:lumMod val="50000"/>
                <a:lumOff val="50000"/>
              </a:schemeClr>
            </a:solidFill>
          </a:ln>
        </p:spPr>
      </p:pic>
      <p:sp>
        <p:nvSpPr>
          <p:cNvPr id="254" name="Google Shape;254;g219e76e99a7_0_9"/>
          <p:cNvSpPr txBox="1"/>
          <p:nvPr/>
        </p:nvSpPr>
        <p:spPr>
          <a:xfrm>
            <a:off x="1818344" y="4322532"/>
            <a:ext cx="7021782" cy="66245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900" dirty="0">
                <a:ea typeface="Roboto"/>
                <a:cs typeface="Roboto"/>
                <a:sym typeface="Roboto"/>
              </a:rPr>
              <a:t>This work by </a:t>
            </a:r>
            <a:r>
              <a:rPr lang="en-US" sz="900" u="sng" dirty="0">
                <a:solidFill>
                  <a:srgbClr val="1155CC"/>
                </a:solidFill>
                <a:ea typeface="Roboto"/>
                <a:cs typeface="Roboto"/>
                <a:sym typeface="Roboto"/>
                <a:hlinkClick r:id="rId4">
                  <a:extLst>
                    <a:ext uri="{A12FA001-AC4F-418D-AE19-62706E023703}">
                      <ahyp:hlinkClr xmlns:ahyp="http://schemas.microsoft.com/office/drawing/2018/hyperlinkcolor" val="tx"/>
                    </a:ext>
                  </a:extLst>
                </a:hlinkClick>
              </a:rPr>
              <a:t>Abbey Elder</a:t>
            </a:r>
            <a:r>
              <a:rPr lang="en-US" sz="900" dirty="0">
                <a:ea typeface="Roboto"/>
                <a:cs typeface="Roboto"/>
                <a:sym typeface="Roboto"/>
              </a:rPr>
              <a:t> is licensed under a </a:t>
            </a:r>
            <a:r>
              <a:rPr lang="en-US" sz="900" u="sng" dirty="0">
                <a:solidFill>
                  <a:srgbClr val="1155CC"/>
                </a:solidFill>
                <a:ea typeface="Roboto"/>
                <a:cs typeface="Roboto"/>
                <a:sym typeface="Roboto"/>
                <a:hlinkClick r:id="rId5">
                  <a:extLst>
                    <a:ext uri="{A12FA001-AC4F-418D-AE19-62706E023703}">
                      <ahyp:hlinkClr xmlns:ahyp="http://schemas.microsoft.com/office/drawing/2018/hyperlinkcolor" val="tx"/>
                    </a:ext>
                  </a:extLst>
                </a:hlinkClick>
              </a:rPr>
              <a:t>Creative Commons Attribution 4.0 International License</a:t>
            </a:r>
            <a:r>
              <a:rPr lang="en-US" sz="900" dirty="0">
                <a:ea typeface="Roboto"/>
                <a:cs typeface="Roboto"/>
                <a:sym typeface="Roboto"/>
              </a:rPr>
              <a:t>. It is an adaptation of </a:t>
            </a:r>
            <a:r>
              <a:rPr lang="en-US" sz="900" u="sng" dirty="0">
                <a:solidFill>
                  <a:srgbClr val="1155CC"/>
                </a:solidFill>
                <a:ea typeface="Roboto"/>
                <a:cs typeface="Roboto"/>
                <a:sym typeface="Roboto"/>
                <a:hlinkClick r:id="rId6">
                  <a:extLst>
                    <a:ext uri="{A12FA001-AC4F-418D-AE19-62706E023703}">
                      <ahyp:hlinkClr xmlns:ahyp="http://schemas.microsoft.com/office/drawing/2018/hyperlinkcolor" val="tx"/>
                    </a:ext>
                  </a:extLst>
                </a:hlinkClick>
              </a:rPr>
              <a:t>SPARC</a:t>
            </a:r>
            <a:r>
              <a:rPr lang="en-US" sz="900" dirty="0">
                <a:ea typeface="Roboto"/>
                <a:cs typeface="Roboto"/>
                <a:sym typeface="Roboto"/>
              </a:rPr>
              <a:t>’s adaptation of “OER Treasure Hunt Worksheet” by Mathieu Plourde available at </a:t>
            </a:r>
            <a:r>
              <a:rPr lang="en-US" sz="900" u="sng" dirty="0">
                <a:solidFill>
                  <a:srgbClr val="1155CC"/>
                </a:solidFill>
                <a:ea typeface="Roboto"/>
                <a:cs typeface="Roboto"/>
                <a:sym typeface="Roboto"/>
                <a:hlinkClick r:id="rId7">
                  <a:extLst>
                    <a:ext uri="{A12FA001-AC4F-418D-AE19-62706E023703}">
                      <ahyp:hlinkClr xmlns:ahyp="http://schemas.microsoft.com/office/drawing/2018/hyperlinkcolor" val="tx"/>
                    </a:ext>
                  </a:extLst>
                </a:hlinkClick>
              </a:rPr>
              <a:t>www.udel.edu/003275</a:t>
            </a:r>
            <a:r>
              <a:rPr lang="en-US" sz="900" dirty="0">
                <a:ea typeface="Roboto"/>
                <a:cs typeface="Roboto"/>
                <a:sym typeface="Roboto"/>
              </a:rPr>
              <a:t> also under a </a:t>
            </a:r>
            <a:r>
              <a:rPr lang="en-US" sz="900" u="sng" dirty="0">
                <a:solidFill>
                  <a:srgbClr val="1155CC"/>
                </a:solidFill>
                <a:ea typeface="Roboto"/>
                <a:cs typeface="Roboto"/>
                <a:sym typeface="Roboto"/>
                <a:hlinkClick r:id="rId5">
                  <a:extLst>
                    <a:ext uri="{A12FA001-AC4F-418D-AE19-62706E023703}">
                      <ahyp:hlinkClr xmlns:ahyp="http://schemas.microsoft.com/office/drawing/2018/hyperlinkcolor" val="tx"/>
                    </a:ext>
                  </a:extLst>
                </a:hlinkClick>
              </a:rPr>
              <a:t>Creative Commons Attribution 4.0 International License</a:t>
            </a:r>
            <a:r>
              <a:rPr lang="en-US" sz="900" dirty="0">
                <a:ea typeface="Roboto"/>
                <a:cs typeface="Roboto"/>
                <a:sym typeface="Roboto"/>
              </a:rPr>
              <a:t>.</a:t>
            </a:r>
            <a:endParaRPr sz="900" dirty="0">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219e76e99a7_0_4"/>
          <p:cNvSpPr txBox="1">
            <a:spLocks noGrp="1"/>
          </p:cNvSpPr>
          <p:nvPr>
            <p:ph type="title"/>
          </p:nvPr>
        </p:nvSpPr>
        <p:spPr>
          <a:xfrm>
            <a:off x="886613" y="455606"/>
            <a:ext cx="7688700" cy="695538"/>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US" sz="3200" b="1" dirty="0"/>
              <a:t>Benefits of Searching OER Repositories</a:t>
            </a:r>
            <a:endParaRPr sz="3200" b="1" dirty="0"/>
          </a:p>
        </p:txBody>
      </p:sp>
      <p:sp>
        <p:nvSpPr>
          <p:cNvPr id="278" name="Google Shape;278;g219e76e99a7_0_4"/>
          <p:cNvSpPr txBox="1">
            <a:spLocks noGrp="1"/>
          </p:cNvSpPr>
          <p:nvPr>
            <p:ph type="body" idx="1"/>
          </p:nvPr>
        </p:nvSpPr>
        <p:spPr>
          <a:xfrm>
            <a:off x="941963" y="1378744"/>
            <a:ext cx="7688700" cy="319485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US" sz="2000" dirty="0"/>
              <a:t>Searching an OER repository can result in a faster and more productive search.</a:t>
            </a:r>
            <a:endParaRPr sz="2000" dirty="0"/>
          </a:p>
          <a:p>
            <a:pPr marL="457200" lvl="0" indent="-330200" algn="l" rtl="0">
              <a:spcBef>
                <a:spcPts val="0"/>
              </a:spcBef>
              <a:spcAft>
                <a:spcPts val="0"/>
              </a:spcAft>
              <a:buSzPts val="1600"/>
              <a:buChar char="●"/>
            </a:pPr>
            <a:r>
              <a:rPr lang="en-US" sz="2000" dirty="0"/>
              <a:t>Resources have been curated and organized into various categories including discipline, format, and open license.</a:t>
            </a:r>
            <a:endParaRPr sz="2000" dirty="0"/>
          </a:p>
          <a:p>
            <a:pPr marL="457200" lvl="0" indent="-330200" algn="l" rtl="0">
              <a:spcBef>
                <a:spcPts val="0"/>
              </a:spcBef>
              <a:spcAft>
                <a:spcPts val="0"/>
              </a:spcAft>
              <a:buSzPts val="1600"/>
              <a:buChar char="●"/>
            </a:pPr>
            <a:r>
              <a:rPr lang="en-US" sz="2000" dirty="0"/>
              <a:t>Many repositories have either peer reviews or a rating scale where users have shared their perception or experience with the resource.</a:t>
            </a:r>
          </a:p>
          <a:p>
            <a:pPr marL="457200" lvl="0" indent="-330200" algn="l" rtl="0">
              <a:spcBef>
                <a:spcPts val="0"/>
              </a:spcBef>
              <a:spcAft>
                <a:spcPts val="0"/>
              </a:spcAft>
              <a:buSzPts val="1600"/>
              <a:buChar char="●"/>
            </a:pPr>
            <a:r>
              <a:rPr lang="en-US" sz="2000" dirty="0"/>
              <a:t>As always: there’s no need to reinvent the wheel. </a:t>
            </a:r>
            <a:endParaRPr sz="2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g230bb6a0aa9_3_0"/>
          <p:cNvSpPr txBox="1">
            <a:spLocks noGrp="1"/>
          </p:cNvSpPr>
          <p:nvPr>
            <p:ph type="title"/>
          </p:nvPr>
        </p:nvSpPr>
        <p:spPr>
          <a:xfrm>
            <a:off x="670900" y="236236"/>
            <a:ext cx="7688700" cy="835325"/>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US" sz="3600" b="1" dirty="0"/>
              <a:t>Search Tips</a:t>
            </a:r>
            <a:endParaRPr sz="3600" b="1" dirty="0"/>
          </a:p>
        </p:txBody>
      </p:sp>
      <p:sp>
        <p:nvSpPr>
          <p:cNvPr id="261" name="Google Shape;261;g230bb6a0aa9_3_0"/>
          <p:cNvSpPr txBox="1">
            <a:spLocks noGrp="1"/>
          </p:cNvSpPr>
          <p:nvPr>
            <p:ph type="body" idx="1"/>
          </p:nvPr>
        </p:nvSpPr>
        <p:spPr>
          <a:xfrm>
            <a:off x="928687" y="1171575"/>
            <a:ext cx="7936707" cy="3599958"/>
          </a:xfrm>
          <a:prstGeom prst="rect">
            <a:avLst/>
          </a:prstGeom>
        </p:spPr>
        <p:txBody>
          <a:bodyPr spcFirstLastPara="1" wrap="square" lIns="91425" tIns="91425" rIns="91425" bIns="91425" anchor="t" anchorCtr="0">
            <a:normAutofit fontScale="92500" lnSpcReduction="10000"/>
          </a:bodyPr>
          <a:lstStyle/>
          <a:p>
            <a:pPr marL="457200" lvl="0" indent="-317500" algn="l" rtl="0">
              <a:lnSpc>
                <a:spcPct val="100000"/>
              </a:lnSpc>
              <a:spcBef>
                <a:spcPts val="0"/>
              </a:spcBef>
              <a:spcAft>
                <a:spcPts val="0"/>
              </a:spcAft>
              <a:buSzPts val="1400"/>
              <a:buFont typeface="Arial" panose="020B0604020202020204" pitchFamily="34" charset="0"/>
              <a:buChar char="•"/>
            </a:pPr>
            <a:r>
              <a:rPr lang="en-US" sz="1600" dirty="0"/>
              <a:t>Access different repositories and continue checking because they are always growing and being updated. Be sure to use their filters to refine (e.g., date, material type, etc.).</a:t>
            </a:r>
            <a:br>
              <a:rPr lang="en-US" sz="1600" dirty="0"/>
            </a:br>
            <a:endParaRPr sz="1600" dirty="0"/>
          </a:p>
          <a:p>
            <a:pPr marL="457200" lvl="0" indent="-317500" algn="l" rtl="0">
              <a:lnSpc>
                <a:spcPct val="100000"/>
              </a:lnSpc>
              <a:spcBef>
                <a:spcPts val="0"/>
              </a:spcBef>
              <a:spcAft>
                <a:spcPts val="0"/>
              </a:spcAft>
              <a:buSzPts val="1400"/>
              <a:buFont typeface="Arial" panose="020B0604020202020204" pitchFamily="34" charset="0"/>
              <a:buChar char="•"/>
            </a:pPr>
            <a:r>
              <a:rPr lang="en-US" sz="1600" dirty="0"/>
              <a:t>Switch up your search terms (use synonyms and broader, or narrow terms).</a:t>
            </a:r>
            <a:br>
              <a:rPr lang="en-US" sz="1600" dirty="0"/>
            </a:br>
            <a:endParaRPr sz="1600" dirty="0"/>
          </a:p>
          <a:p>
            <a:pPr marL="457200" lvl="0" indent="-317500" algn="l" rtl="0">
              <a:lnSpc>
                <a:spcPct val="100000"/>
              </a:lnSpc>
              <a:spcBef>
                <a:spcPts val="0"/>
              </a:spcBef>
              <a:spcAft>
                <a:spcPts val="0"/>
              </a:spcAft>
              <a:buSzPts val="1400"/>
              <a:buFont typeface="Arial" panose="020B0604020202020204" pitchFamily="34" charset="0"/>
              <a:buChar char="•"/>
            </a:pPr>
            <a:r>
              <a:rPr lang="en-US" sz="1600" dirty="0"/>
              <a:t>Use Boolean Operators (AND, OR, NOT) to boost the power of your search.</a:t>
            </a:r>
            <a:br>
              <a:rPr lang="en-US" sz="1600" dirty="0"/>
            </a:br>
            <a:endParaRPr sz="1600" dirty="0"/>
          </a:p>
          <a:p>
            <a:pPr marL="457200" lvl="0" indent="-317500" algn="l" rtl="0">
              <a:lnSpc>
                <a:spcPct val="100000"/>
              </a:lnSpc>
              <a:spcBef>
                <a:spcPts val="0"/>
              </a:spcBef>
              <a:spcAft>
                <a:spcPts val="0"/>
              </a:spcAft>
              <a:buSzPts val="1400"/>
              <a:buFont typeface="Arial" panose="020B0604020202020204" pitchFamily="34" charset="0"/>
              <a:buChar char="•"/>
            </a:pPr>
            <a:r>
              <a:rPr lang="en-US" sz="1600" dirty="0"/>
              <a:t>Look for smaller pieces of content or weekly topics (chapters, ancillary materials, etc.).</a:t>
            </a:r>
            <a:br>
              <a:rPr lang="en-US" sz="1600" dirty="0"/>
            </a:br>
            <a:endParaRPr sz="1600" dirty="0"/>
          </a:p>
          <a:p>
            <a:pPr marL="457200" lvl="0" indent="-317500" algn="l" rtl="0">
              <a:lnSpc>
                <a:spcPct val="100000"/>
              </a:lnSpc>
              <a:spcBef>
                <a:spcPts val="0"/>
              </a:spcBef>
              <a:spcAft>
                <a:spcPts val="0"/>
              </a:spcAft>
              <a:buSzPts val="1400"/>
              <a:buFont typeface="Arial" panose="020B0604020202020204" pitchFamily="34" charset="0"/>
              <a:buChar char="•"/>
            </a:pPr>
            <a:r>
              <a:rPr lang="en-US" sz="1600" dirty="0"/>
              <a:t>Keep a record of your results. </a:t>
            </a:r>
            <a:br>
              <a:rPr lang="en-US" sz="1600" dirty="0"/>
            </a:br>
            <a:endParaRPr sz="1600" dirty="0"/>
          </a:p>
          <a:p>
            <a:pPr marL="457200" lvl="0" indent="-317500" algn="l" rtl="0">
              <a:lnSpc>
                <a:spcPct val="100000"/>
              </a:lnSpc>
              <a:spcBef>
                <a:spcPts val="0"/>
              </a:spcBef>
              <a:spcAft>
                <a:spcPts val="0"/>
              </a:spcAft>
              <a:buSzPts val="1400"/>
              <a:buFont typeface="Arial" panose="020B0604020202020204" pitchFamily="34" charset="0"/>
              <a:buChar char="•"/>
            </a:pPr>
            <a:r>
              <a:rPr lang="en-US" sz="1600" dirty="0"/>
              <a:t>Know when to stop searching. </a:t>
            </a:r>
            <a:endParaRPr sz="1600" dirty="0"/>
          </a:p>
          <a:p>
            <a:pPr marL="742950" lvl="0" indent="-285750" algn="l" rtl="0">
              <a:lnSpc>
                <a:spcPct val="100000"/>
              </a:lnSpc>
              <a:spcBef>
                <a:spcPts val="0"/>
              </a:spcBef>
              <a:spcAft>
                <a:spcPts val="0"/>
              </a:spcAft>
              <a:buFont typeface="Arial" panose="020B0604020202020204" pitchFamily="34" charset="0"/>
              <a:buChar char="•"/>
            </a:pPr>
            <a:endParaRPr sz="1600" dirty="0"/>
          </a:p>
          <a:p>
            <a:pPr lvl="0" indent="0" algn="l" rtl="0">
              <a:lnSpc>
                <a:spcPct val="100000"/>
              </a:lnSpc>
              <a:spcBef>
                <a:spcPts val="0"/>
              </a:spcBef>
              <a:spcAft>
                <a:spcPts val="0"/>
              </a:spcAft>
              <a:buNone/>
            </a:pPr>
            <a:r>
              <a:rPr lang="en-US" sz="1600" dirty="0"/>
              <a:t>Sometimes the perfect OER just doesn’t exist. You may need to think about adapting/creating an OER, selecting an Affordable Educational Resource, or using a library resource.</a:t>
            </a:r>
            <a:endParaRPr sz="1600" dirty="0"/>
          </a:p>
          <a:p>
            <a:pPr lvl="0" indent="0" algn="l" rtl="0">
              <a:lnSpc>
                <a:spcPct val="100000"/>
              </a:lnSpc>
              <a:spcBef>
                <a:spcPts val="0"/>
              </a:spcBef>
              <a:spcAft>
                <a:spcPts val="0"/>
              </a:spcAft>
              <a:buNone/>
            </a:pPr>
            <a:endParaRPr sz="1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5"/>
        <p:cNvGrpSpPr/>
        <p:nvPr/>
      </p:nvGrpSpPr>
      <p:grpSpPr>
        <a:xfrm>
          <a:off x="0" y="0"/>
          <a:ext cx="0" cy="0"/>
          <a:chOff x="0" y="0"/>
          <a:chExt cx="0" cy="0"/>
        </a:xfrm>
      </p:grpSpPr>
      <p:sp>
        <p:nvSpPr>
          <p:cNvPr id="267" name="Google Shape;267;p12"/>
          <p:cNvSpPr txBox="1">
            <a:spLocks noGrp="1"/>
          </p:cNvSpPr>
          <p:nvPr>
            <p:ph type="title" idx="4294967295"/>
          </p:nvPr>
        </p:nvSpPr>
        <p:spPr>
          <a:xfrm>
            <a:off x="1311563" y="0"/>
            <a:ext cx="5343525" cy="719138"/>
          </a:xfrm>
          <a:prstGeom prst="rect">
            <a:avLst/>
          </a:prstGeom>
          <a:noFill/>
          <a:ln>
            <a:noFill/>
          </a:ln>
        </p:spPr>
        <p:txBody>
          <a:bodyPr spcFirstLastPara="1" wrap="square" lIns="91425" tIns="91425" rIns="91425" bIns="91425" anchor="ctr" anchorCtr="0">
            <a:normAutofit/>
          </a:bodyPr>
          <a:lstStyle/>
          <a:p>
            <a:pPr marL="0" lvl="0" indent="0" rtl="0">
              <a:lnSpc>
                <a:spcPct val="100000"/>
              </a:lnSpc>
              <a:spcBef>
                <a:spcPts val="0"/>
              </a:spcBef>
              <a:spcAft>
                <a:spcPts val="0"/>
              </a:spcAft>
              <a:buSzPts val="4000"/>
              <a:buNone/>
            </a:pPr>
            <a:r>
              <a:rPr lang="en-US" b="1" dirty="0">
                <a:solidFill>
                  <a:srgbClr val="000000"/>
                </a:solidFill>
              </a:rPr>
              <a:t>You may find a lot...</a:t>
            </a:r>
            <a:endParaRPr b="1" dirty="0">
              <a:solidFill>
                <a:srgbClr val="000000"/>
              </a:solidFill>
            </a:endParaRPr>
          </a:p>
        </p:txBody>
      </p:sp>
      <p:pic>
        <p:nvPicPr>
          <p:cNvPr id="266" name="Google Shape;266;p12" descr="A screengrab of a pre-calculus OER."/>
          <p:cNvPicPr preferRelativeResize="0"/>
          <p:nvPr/>
        </p:nvPicPr>
        <p:blipFill rotWithShape="1">
          <a:blip r:embed="rId3">
            <a:alphaModFix/>
          </a:blip>
          <a:srcRect/>
          <a:stretch/>
        </p:blipFill>
        <p:spPr>
          <a:xfrm>
            <a:off x="245566" y="834860"/>
            <a:ext cx="6187351" cy="3269709"/>
          </a:xfrm>
          <a:prstGeom prst="rect">
            <a:avLst/>
          </a:prstGeom>
          <a:noFill/>
          <a:ln w="9525" cap="flat" cmpd="sng">
            <a:solidFill>
              <a:srgbClr val="000000"/>
            </a:solidFill>
            <a:prstDash val="solid"/>
            <a:round/>
            <a:headEnd type="none" w="sm" len="sm"/>
            <a:tailEnd type="none" w="sm" len="sm"/>
          </a:ln>
        </p:spPr>
      </p:pic>
      <p:pic>
        <p:nvPicPr>
          <p:cNvPr id="268" name="Google Shape;268;p12" descr="A screengrab of a pre-calculus OER."/>
          <p:cNvPicPr preferRelativeResize="0"/>
          <p:nvPr/>
        </p:nvPicPr>
        <p:blipFill rotWithShape="1">
          <a:blip r:embed="rId4">
            <a:alphaModFix/>
          </a:blip>
          <a:srcRect/>
          <a:stretch/>
        </p:blipFill>
        <p:spPr>
          <a:xfrm>
            <a:off x="445439" y="2792456"/>
            <a:ext cx="1517362" cy="1953036"/>
          </a:xfrm>
          <a:prstGeom prst="rect">
            <a:avLst/>
          </a:prstGeom>
          <a:noFill/>
          <a:ln w="9525" cap="flat" cmpd="sng">
            <a:solidFill>
              <a:srgbClr val="000000"/>
            </a:solidFill>
            <a:prstDash val="solid"/>
            <a:round/>
            <a:headEnd type="none" w="sm" len="sm"/>
            <a:tailEnd type="none" w="sm" len="sm"/>
          </a:ln>
        </p:spPr>
      </p:pic>
      <p:pic>
        <p:nvPicPr>
          <p:cNvPr id="269" name="Google Shape;269;p12" descr="A screengrab of a pre-calculus OER."/>
          <p:cNvPicPr preferRelativeResize="0"/>
          <p:nvPr/>
        </p:nvPicPr>
        <p:blipFill rotWithShape="1">
          <a:blip r:embed="rId5">
            <a:alphaModFix/>
          </a:blip>
          <a:srcRect/>
          <a:stretch/>
        </p:blipFill>
        <p:spPr>
          <a:xfrm>
            <a:off x="4351338" y="1897388"/>
            <a:ext cx="3771900" cy="2696899"/>
          </a:xfrm>
          <a:prstGeom prst="rect">
            <a:avLst/>
          </a:prstGeom>
          <a:noFill/>
          <a:ln w="9525" cap="flat" cmpd="sng">
            <a:solidFill>
              <a:srgbClr val="000000"/>
            </a:solidFill>
            <a:prstDash val="solid"/>
            <a:round/>
            <a:headEnd type="none" w="sm" len="sm"/>
            <a:tailEnd type="none" w="sm" len="sm"/>
          </a:ln>
        </p:spPr>
      </p:pic>
      <p:pic>
        <p:nvPicPr>
          <p:cNvPr id="270" name="Google Shape;270;p12" descr="A screengrab of a pre-calculus OER."/>
          <p:cNvPicPr preferRelativeResize="0"/>
          <p:nvPr/>
        </p:nvPicPr>
        <p:blipFill rotWithShape="1">
          <a:blip r:embed="rId6">
            <a:alphaModFix/>
          </a:blip>
          <a:srcRect/>
          <a:stretch/>
        </p:blipFill>
        <p:spPr>
          <a:xfrm>
            <a:off x="6663752" y="359569"/>
            <a:ext cx="2337370" cy="2983475"/>
          </a:xfrm>
          <a:prstGeom prst="rect">
            <a:avLst/>
          </a:prstGeom>
          <a:noFill/>
          <a:ln w="9525" cap="flat" cmpd="sng">
            <a:solidFill>
              <a:srgbClr val="000000"/>
            </a:solidFill>
            <a:prstDash val="solid"/>
            <a:round/>
            <a:headEnd type="none" w="sm" len="sm"/>
            <a:tailEnd type="none" w="sm" len="sm"/>
          </a:ln>
        </p:spPr>
      </p:pic>
      <p:pic>
        <p:nvPicPr>
          <p:cNvPr id="271" name="Google Shape;271;p12" descr="A screengrab of a pre-calculus OER."/>
          <p:cNvPicPr preferRelativeResize="0"/>
          <p:nvPr/>
        </p:nvPicPr>
        <p:blipFill rotWithShape="1">
          <a:blip r:embed="rId7">
            <a:alphaModFix/>
          </a:blip>
          <a:srcRect/>
          <a:stretch/>
        </p:blipFill>
        <p:spPr>
          <a:xfrm>
            <a:off x="2489772" y="4064196"/>
            <a:ext cx="5334001" cy="90746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Parallax</Template>
  <TotalTime>1729</TotalTime>
  <Words>1717</Words>
  <Application>Microsoft Office PowerPoint</Application>
  <PresentationFormat>On-screen Show (16:9)</PresentationFormat>
  <Paragraphs>141</Paragraphs>
  <Slides>30</Slides>
  <Notes>17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Corbel</vt:lpstr>
      <vt:lpstr>Lato</vt:lpstr>
      <vt:lpstr>Raleway</vt:lpstr>
      <vt:lpstr>Nunito</vt:lpstr>
      <vt:lpstr>Calibri</vt:lpstr>
      <vt:lpstr>Maven Pro</vt:lpstr>
      <vt:lpstr>Avenir</vt:lpstr>
      <vt:lpstr>Arial</vt:lpstr>
      <vt:lpstr>News Cycle</vt:lpstr>
      <vt:lpstr>Roboto</vt:lpstr>
      <vt:lpstr>Roboto Condensed</vt:lpstr>
      <vt:lpstr>Parallax</vt:lpstr>
      <vt:lpstr>Finding and Evaluating AOER:  Identifying Sources of and Support for AOER</vt:lpstr>
      <vt:lpstr>Fuller Attribution of Adaptation </vt:lpstr>
      <vt:lpstr>How do you find  AOER?</vt:lpstr>
      <vt:lpstr>The Realities of Searching</vt:lpstr>
      <vt:lpstr>Making the Search Process Effective</vt:lpstr>
      <vt:lpstr>OER Treasure Hunt Worksheet</vt:lpstr>
      <vt:lpstr>Benefits of Searching OER Repositories</vt:lpstr>
      <vt:lpstr>Search Tips</vt:lpstr>
      <vt:lpstr>You may find a lot...</vt:lpstr>
      <vt:lpstr>Or not so much.</vt:lpstr>
      <vt:lpstr>You may find next to nothing.</vt:lpstr>
      <vt:lpstr> Search: Affordable Learning LOUISiana Collections </vt:lpstr>
      <vt:lpstr>How do you  evaluate OER?</vt:lpstr>
      <vt:lpstr>Evaluation may be based on...</vt:lpstr>
      <vt:lpstr>Rubrics Available</vt:lpstr>
      <vt:lpstr>The Basics</vt:lpstr>
      <vt:lpstr>Other Review Processes</vt:lpstr>
      <vt:lpstr>Going back to Affordable Learning LOUISiana….   …and LOUIS…</vt:lpstr>
      <vt:lpstr>If you aren’t familiar with LOUIS…</vt:lpstr>
      <vt:lpstr>Most of the electronic databases and resources accessible through your libraries are acquired through LOUIS. These resources include a variety of periodicals/journals, ebooks, and other resources.   Consequently, you have access to all kinds of Affordable Education Resources (AER) through LOUIS. </vt:lpstr>
      <vt:lpstr>This list is for Northwestern, but it’s representative of what all LOUIS libraries have access to. All of these resources represent potential AER. </vt:lpstr>
      <vt:lpstr>LOUIS is also involved in AOER efforts! </vt:lpstr>
      <vt:lpstr>Two More Tools You Can Use  (thanks to LOUIS)! </vt:lpstr>
      <vt:lpstr>CloudSource OA</vt:lpstr>
      <vt:lpstr>CloudSource OA</vt:lpstr>
      <vt:lpstr>BLUEcloud Course Lists Bookmarklet</vt:lpstr>
      <vt:lpstr>Course Lists hasn’t been fully integrated into Canvas yet, but we wanted to make y’all aware that it will be coming soon!  Look out for programming later in the year!</vt:lpstr>
      <vt:lpstr>Resources </vt:lpstr>
      <vt:lpstr>Resources</vt:lpstr>
      <vt:lpstr>Have questions? Reach out!    Contact me at loweme@nsula.edu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OER 101:  An Introduction to Open Educational Resources for Your Classroom</dc:title>
  <dc:creator>Elder, Abbey K [LIB]</dc:creator>
  <cp:lastModifiedBy>Megan Lowe</cp:lastModifiedBy>
  <cp:revision>48</cp:revision>
  <dcterms:created xsi:type="dcterms:W3CDTF">2020-10-19T14:10:47Z</dcterms:created>
  <dcterms:modified xsi:type="dcterms:W3CDTF">2023-05-22T21:58:03Z</dcterms:modified>
</cp:coreProperties>
</file>