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9"/>
  </p:notesMasterIdLst>
  <p:sldIdLst>
    <p:sldId id="278" r:id="rId2"/>
    <p:sldId id="280" r:id="rId3"/>
    <p:sldId id="279" r:id="rId4"/>
    <p:sldId id="281" r:id="rId5"/>
    <p:sldId id="282" r:id="rId6"/>
    <p:sldId id="294" r:id="rId7"/>
    <p:sldId id="292" r:id="rId8"/>
    <p:sldId id="296" r:id="rId9"/>
    <p:sldId id="299" r:id="rId10"/>
    <p:sldId id="300" r:id="rId11"/>
    <p:sldId id="301" r:id="rId12"/>
    <p:sldId id="302" r:id="rId13"/>
    <p:sldId id="303" r:id="rId14"/>
    <p:sldId id="306" r:id="rId15"/>
    <p:sldId id="304" r:id="rId16"/>
    <p:sldId id="305" r:id="rId17"/>
    <p:sldId id="293" r:id="rId18"/>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41" autoAdjust="0"/>
  </p:normalViewPr>
  <p:slideViewPr>
    <p:cSldViewPr snapToGrid="0" snapToObjects="1">
      <p:cViewPr varScale="1">
        <p:scale>
          <a:sx n="81" d="100"/>
          <a:sy n="81" d="100"/>
        </p:scale>
        <p:origin x="126" y="40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32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44831-9496-480E-8AE5-5270AC3254B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0711425-BF24-4857-9CA2-37418C4572BF}">
      <dgm:prSet phldrT="[Text]"/>
      <dgm:spPr/>
      <dgm:t>
        <a:bodyPr/>
        <a:lstStyle/>
        <a:p>
          <a:r>
            <a:rPr lang="en-US" dirty="0"/>
            <a:t>OER</a:t>
          </a:r>
        </a:p>
      </dgm:t>
    </dgm:pt>
    <dgm:pt modelId="{A5533F47-9108-4B90-B446-19C6537C8E7D}" type="parTrans" cxnId="{4AA877A1-C3DE-4413-856E-B6499D7A91FD}">
      <dgm:prSet/>
      <dgm:spPr/>
      <dgm:t>
        <a:bodyPr/>
        <a:lstStyle/>
        <a:p>
          <a:endParaRPr lang="en-US"/>
        </a:p>
      </dgm:t>
    </dgm:pt>
    <dgm:pt modelId="{1177F987-6128-4DA3-BFC2-256326F9B944}" type="sibTrans" cxnId="{4AA877A1-C3DE-4413-856E-B6499D7A91FD}">
      <dgm:prSet/>
      <dgm:spPr>
        <a:solidFill>
          <a:schemeClr val="accent6"/>
        </a:solidFill>
      </dgm:spPr>
      <dgm:t>
        <a:bodyPr/>
        <a:lstStyle/>
        <a:p>
          <a:endParaRPr lang="en-US"/>
        </a:p>
      </dgm:t>
    </dgm:pt>
    <dgm:pt modelId="{1C621A6D-090A-40CA-BDD4-94591347C508}">
      <dgm:prSet phldrT="[Text]"/>
      <dgm:spPr/>
      <dgm:t>
        <a:bodyPr/>
        <a:lstStyle/>
        <a:p>
          <a:r>
            <a:rPr lang="en-US" dirty="0"/>
            <a:t>Open Pedagogy</a:t>
          </a:r>
        </a:p>
      </dgm:t>
    </dgm:pt>
    <dgm:pt modelId="{45117597-E0CD-4D1F-8308-D33ED9295C55}" type="parTrans" cxnId="{FC83BF75-A5DC-4758-B549-5A31338520FD}">
      <dgm:prSet/>
      <dgm:spPr/>
      <dgm:t>
        <a:bodyPr/>
        <a:lstStyle/>
        <a:p>
          <a:endParaRPr lang="en-US"/>
        </a:p>
      </dgm:t>
    </dgm:pt>
    <dgm:pt modelId="{773CDCB0-C3B5-4C43-A544-5A51394EF802}" type="sibTrans" cxnId="{FC83BF75-A5DC-4758-B549-5A31338520FD}">
      <dgm:prSet/>
      <dgm:spPr>
        <a:solidFill>
          <a:schemeClr val="accent6"/>
        </a:solidFill>
      </dgm:spPr>
      <dgm:t>
        <a:bodyPr/>
        <a:lstStyle/>
        <a:p>
          <a:endParaRPr lang="en-US"/>
        </a:p>
      </dgm:t>
    </dgm:pt>
    <dgm:pt modelId="{2FFB3A88-1249-487F-AB33-B6FA0C740458}">
      <dgm:prSet phldrT="[Text]"/>
      <dgm:spPr/>
      <dgm:t>
        <a:bodyPr/>
        <a:lstStyle/>
        <a:p>
          <a:r>
            <a:rPr lang="en-US" dirty="0"/>
            <a:t>Student work</a:t>
          </a:r>
        </a:p>
      </dgm:t>
    </dgm:pt>
    <dgm:pt modelId="{EC2B18C3-A5C0-475F-904D-48DDC50085EE}" type="parTrans" cxnId="{470C4318-B1EB-4E74-8847-34817A12AB79}">
      <dgm:prSet/>
      <dgm:spPr/>
      <dgm:t>
        <a:bodyPr/>
        <a:lstStyle/>
        <a:p>
          <a:endParaRPr lang="en-US"/>
        </a:p>
      </dgm:t>
    </dgm:pt>
    <dgm:pt modelId="{56101587-0BC3-4C8D-B37F-64FD2E04DCC4}" type="sibTrans" cxnId="{470C4318-B1EB-4E74-8847-34817A12AB79}">
      <dgm:prSet/>
      <dgm:spPr>
        <a:solidFill>
          <a:schemeClr val="accent6"/>
        </a:solidFill>
      </dgm:spPr>
      <dgm:t>
        <a:bodyPr/>
        <a:lstStyle/>
        <a:p>
          <a:endParaRPr lang="en-US"/>
        </a:p>
      </dgm:t>
    </dgm:pt>
    <dgm:pt modelId="{7F560C55-B149-4391-A1DF-32F9178A4D48}" type="pres">
      <dgm:prSet presAssocID="{AEB44831-9496-480E-8AE5-5270AC3254B7}" presName="cycle" presStyleCnt="0">
        <dgm:presLayoutVars>
          <dgm:dir/>
          <dgm:resizeHandles val="exact"/>
        </dgm:presLayoutVars>
      </dgm:prSet>
      <dgm:spPr/>
    </dgm:pt>
    <dgm:pt modelId="{9FD50B8A-0791-476C-809B-6CB8F161D6F1}" type="pres">
      <dgm:prSet presAssocID="{20711425-BF24-4857-9CA2-37418C4572BF}" presName="dummy" presStyleCnt="0"/>
      <dgm:spPr/>
    </dgm:pt>
    <dgm:pt modelId="{DB8A4ECD-9282-4977-85B7-6DFBFE1B7ED5}" type="pres">
      <dgm:prSet presAssocID="{20711425-BF24-4857-9CA2-37418C4572BF}" presName="node" presStyleLbl="revTx" presStyleIdx="0" presStyleCnt="3">
        <dgm:presLayoutVars>
          <dgm:bulletEnabled val="1"/>
        </dgm:presLayoutVars>
      </dgm:prSet>
      <dgm:spPr/>
    </dgm:pt>
    <dgm:pt modelId="{F53CCBA5-C0E2-41E2-8ACC-F12ED9A3E3D5}" type="pres">
      <dgm:prSet presAssocID="{1177F987-6128-4DA3-BFC2-256326F9B944}" presName="sibTrans" presStyleLbl="node1" presStyleIdx="0" presStyleCnt="3"/>
      <dgm:spPr/>
    </dgm:pt>
    <dgm:pt modelId="{B4456A4B-61E3-4C0F-8809-21E118C3E17C}" type="pres">
      <dgm:prSet presAssocID="{1C621A6D-090A-40CA-BDD4-94591347C508}" presName="dummy" presStyleCnt="0"/>
      <dgm:spPr/>
    </dgm:pt>
    <dgm:pt modelId="{32E2337F-0D7D-4682-96B3-D6DCFE721D33}" type="pres">
      <dgm:prSet presAssocID="{1C621A6D-090A-40CA-BDD4-94591347C508}" presName="node" presStyleLbl="revTx" presStyleIdx="1" presStyleCnt="3">
        <dgm:presLayoutVars>
          <dgm:bulletEnabled val="1"/>
        </dgm:presLayoutVars>
      </dgm:prSet>
      <dgm:spPr/>
    </dgm:pt>
    <dgm:pt modelId="{2D11562C-92A5-4401-8AE6-D57EDCF0573A}" type="pres">
      <dgm:prSet presAssocID="{773CDCB0-C3B5-4C43-A544-5A51394EF802}" presName="sibTrans" presStyleLbl="node1" presStyleIdx="1" presStyleCnt="3"/>
      <dgm:spPr/>
    </dgm:pt>
    <dgm:pt modelId="{71B47E8E-DC66-49F6-898D-FFE710835A38}" type="pres">
      <dgm:prSet presAssocID="{2FFB3A88-1249-487F-AB33-B6FA0C740458}" presName="dummy" presStyleCnt="0"/>
      <dgm:spPr/>
    </dgm:pt>
    <dgm:pt modelId="{C11F8C2E-3F5E-483C-9564-B42B84E7DD37}" type="pres">
      <dgm:prSet presAssocID="{2FFB3A88-1249-487F-AB33-B6FA0C740458}" presName="node" presStyleLbl="revTx" presStyleIdx="2" presStyleCnt="3">
        <dgm:presLayoutVars>
          <dgm:bulletEnabled val="1"/>
        </dgm:presLayoutVars>
      </dgm:prSet>
      <dgm:spPr/>
    </dgm:pt>
    <dgm:pt modelId="{6FB34670-2FA6-41C8-8446-D22117C48CA1}" type="pres">
      <dgm:prSet presAssocID="{56101587-0BC3-4C8D-B37F-64FD2E04DCC4}" presName="sibTrans" presStyleLbl="node1" presStyleIdx="2" presStyleCnt="3"/>
      <dgm:spPr/>
    </dgm:pt>
  </dgm:ptLst>
  <dgm:cxnLst>
    <dgm:cxn modelId="{470C4318-B1EB-4E74-8847-34817A12AB79}" srcId="{AEB44831-9496-480E-8AE5-5270AC3254B7}" destId="{2FFB3A88-1249-487F-AB33-B6FA0C740458}" srcOrd="2" destOrd="0" parTransId="{EC2B18C3-A5C0-475F-904D-48DDC50085EE}" sibTransId="{56101587-0BC3-4C8D-B37F-64FD2E04DCC4}"/>
    <dgm:cxn modelId="{62175D2B-2073-48EE-B208-706FE90F9F89}" type="presOf" srcId="{20711425-BF24-4857-9CA2-37418C4572BF}" destId="{DB8A4ECD-9282-4977-85B7-6DFBFE1B7ED5}" srcOrd="0" destOrd="0" presId="urn:microsoft.com/office/officeart/2005/8/layout/cycle1"/>
    <dgm:cxn modelId="{42AB906F-BB3F-4ECF-9922-862290659FFD}" type="presOf" srcId="{1177F987-6128-4DA3-BFC2-256326F9B944}" destId="{F53CCBA5-C0E2-41E2-8ACC-F12ED9A3E3D5}" srcOrd="0" destOrd="0" presId="urn:microsoft.com/office/officeart/2005/8/layout/cycle1"/>
    <dgm:cxn modelId="{FC83BF75-A5DC-4758-B549-5A31338520FD}" srcId="{AEB44831-9496-480E-8AE5-5270AC3254B7}" destId="{1C621A6D-090A-40CA-BDD4-94591347C508}" srcOrd="1" destOrd="0" parTransId="{45117597-E0CD-4D1F-8308-D33ED9295C55}" sibTransId="{773CDCB0-C3B5-4C43-A544-5A51394EF802}"/>
    <dgm:cxn modelId="{885D469B-2527-4C3E-BBF6-018FB34F41A8}" type="presOf" srcId="{1C621A6D-090A-40CA-BDD4-94591347C508}" destId="{32E2337F-0D7D-4682-96B3-D6DCFE721D33}" srcOrd="0" destOrd="0" presId="urn:microsoft.com/office/officeart/2005/8/layout/cycle1"/>
    <dgm:cxn modelId="{4AA877A1-C3DE-4413-856E-B6499D7A91FD}" srcId="{AEB44831-9496-480E-8AE5-5270AC3254B7}" destId="{20711425-BF24-4857-9CA2-37418C4572BF}" srcOrd="0" destOrd="0" parTransId="{A5533F47-9108-4B90-B446-19C6537C8E7D}" sibTransId="{1177F987-6128-4DA3-BFC2-256326F9B944}"/>
    <dgm:cxn modelId="{841396A3-7096-4321-9C0C-B9126F9D1B23}" type="presOf" srcId="{2FFB3A88-1249-487F-AB33-B6FA0C740458}" destId="{C11F8C2E-3F5E-483C-9564-B42B84E7DD37}" srcOrd="0" destOrd="0" presId="urn:microsoft.com/office/officeart/2005/8/layout/cycle1"/>
    <dgm:cxn modelId="{0813F1A9-8C22-4755-A676-459CC4401725}" type="presOf" srcId="{56101587-0BC3-4C8D-B37F-64FD2E04DCC4}" destId="{6FB34670-2FA6-41C8-8446-D22117C48CA1}" srcOrd="0" destOrd="0" presId="urn:microsoft.com/office/officeart/2005/8/layout/cycle1"/>
    <dgm:cxn modelId="{F2B6BCD9-685E-4788-BF1B-D8FAEF178D8F}" type="presOf" srcId="{AEB44831-9496-480E-8AE5-5270AC3254B7}" destId="{7F560C55-B149-4391-A1DF-32F9178A4D48}" srcOrd="0" destOrd="0" presId="urn:microsoft.com/office/officeart/2005/8/layout/cycle1"/>
    <dgm:cxn modelId="{938536F3-5A49-4917-A5C5-D4848E4D7C65}" type="presOf" srcId="{773CDCB0-C3B5-4C43-A544-5A51394EF802}" destId="{2D11562C-92A5-4401-8AE6-D57EDCF0573A}" srcOrd="0" destOrd="0" presId="urn:microsoft.com/office/officeart/2005/8/layout/cycle1"/>
    <dgm:cxn modelId="{6E823262-0CED-40CC-8647-F38CB3424F06}" type="presParOf" srcId="{7F560C55-B149-4391-A1DF-32F9178A4D48}" destId="{9FD50B8A-0791-476C-809B-6CB8F161D6F1}" srcOrd="0" destOrd="0" presId="urn:microsoft.com/office/officeart/2005/8/layout/cycle1"/>
    <dgm:cxn modelId="{875EEDB9-C605-4214-B412-C8D9EBDEC986}" type="presParOf" srcId="{7F560C55-B149-4391-A1DF-32F9178A4D48}" destId="{DB8A4ECD-9282-4977-85B7-6DFBFE1B7ED5}" srcOrd="1" destOrd="0" presId="urn:microsoft.com/office/officeart/2005/8/layout/cycle1"/>
    <dgm:cxn modelId="{9E47AA96-636C-4AB7-A455-AE114860E5A6}" type="presParOf" srcId="{7F560C55-B149-4391-A1DF-32F9178A4D48}" destId="{F53CCBA5-C0E2-41E2-8ACC-F12ED9A3E3D5}" srcOrd="2" destOrd="0" presId="urn:microsoft.com/office/officeart/2005/8/layout/cycle1"/>
    <dgm:cxn modelId="{1A60CB1C-FC51-4DB9-8A71-2E541D5207B5}" type="presParOf" srcId="{7F560C55-B149-4391-A1DF-32F9178A4D48}" destId="{B4456A4B-61E3-4C0F-8809-21E118C3E17C}" srcOrd="3" destOrd="0" presId="urn:microsoft.com/office/officeart/2005/8/layout/cycle1"/>
    <dgm:cxn modelId="{B12184DE-8950-4EEF-BC23-9A6D62AA8F0A}" type="presParOf" srcId="{7F560C55-B149-4391-A1DF-32F9178A4D48}" destId="{32E2337F-0D7D-4682-96B3-D6DCFE721D33}" srcOrd="4" destOrd="0" presId="urn:microsoft.com/office/officeart/2005/8/layout/cycle1"/>
    <dgm:cxn modelId="{2CFF6603-1C7E-4FC6-933C-C0F5D681FAE7}" type="presParOf" srcId="{7F560C55-B149-4391-A1DF-32F9178A4D48}" destId="{2D11562C-92A5-4401-8AE6-D57EDCF0573A}" srcOrd="5" destOrd="0" presId="urn:microsoft.com/office/officeart/2005/8/layout/cycle1"/>
    <dgm:cxn modelId="{D35E3482-9D3A-466C-94FE-29B94D80D592}" type="presParOf" srcId="{7F560C55-B149-4391-A1DF-32F9178A4D48}" destId="{71B47E8E-DC66-49F6-898D-FFE710835A38}" srcOrd="6" destOrd="0" presId="urn:microsoft.com/office/officeart/2005/8/layout/cycle1"/>
    <dgm:cxn modelId="{12E50B13-5A35-4F7E-9469-EA93ED305B2D}" type="presParOf" srcId="{7F560C55-B149-4391-A1DF-32F9178A4D48}" destId="{C11F8C2E-3F5E-483C-9564-B42B84E7DD37}" srcOrd="7" destOrd="0" presId="urn:microsoft.com/office/officeart/2005/8/layout/cycle1"/>
    <dgm:cxn modelId="{5D996642-A73C-421B-8E7F-B175B18B6C25}" type="presParOf" srcId="{7F560C55-B149-4391-A1DF-32F9178A4D48}" destId="{6FB34670-2FA6-41C8-8446-D22117C48CA1}"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A4ECD-9282-4977-85B7-6DFBFE1B7ED5}">
      <dsp:nvSpPr>
        <dsp:cNvPr id="0" name=""/>
        <dsp:cNvSpPr/>
      </dsp:nvSpPr>
      <dsp:spPr>
        <a:xfrm>
          <a:off x="4759498" y="399442"/>
          <a:ext cx="2043906" cy="204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OER</a:t>
          </a:r>
        </a:p>
      </dsp:txBody>
      <dsp:txXfrm>
        <a:off x="4759498" y="399442"/>
        <a:ext cx="2043906" cy="2043906"/>
      </dsp:txXfrm>
    </dsp:sp>
    <dsp:sp modelId="{F53CCBA5-C0E2-41E2-8ACC-F12ED9A3E3D5}">
      <dsp:nvSpPr>
        <dsp:cNvPr id="0" name=""/>
        <dsp:cNvSpPr/>
      </dsp:nvSpPr>
      <dsp:spPr>
        <a:xfrm>
          <a:off x="1649082" y="-1950"/>
          <a:ext cx="4829834" cy="4829834"/>
        </a:xfrm>
        <a:prstGeom prst="circularArrow">
          <a:avLst>
            <a:gd name="adj1" fmla="val 8252"/>
            <a:gd name="adj2" fmla="val 576426"/>
            <a:gd name="adj3" fmla="val 2962443"/>
            <a:gd name="adj4" fmla="val 52669"/>
            <a:gd name="adj5" fmla="val 9627"/>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2337F-0D7D-4682-96B3-D6DCFE721D33}">
      <dsp:nvSpPr>
        <dsp:cNvPr id="0" name=""/>
        <dsp:cNvSpPr/>
      </dsp:nvSpPr>
      <dsp:spPr>
        <a:xfrm>
          <a:off x="3042046" y="3374155"/>
          <a:ext cx="2043906" cy="204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Open Pedagogy</a:t>
          </a:r>
        </a:p>
      </dsp:txBody>
      <dsp:txXfrm>
        <a:off x="3042046" y="3374155"/>
        <a:ext cx="2043906" cy="2043906"/>
      </dsp:txXfrm>
    </dsp:sp>
    <dsp:sp modelId="{2D11562C-92A5-4401-8AE6-D57EDCF0573A}">
      <dsp:nvSpPr>
        <dsp:cNvPr id="0" name=""/>
        <dsp:cNvSpPr/>
      </dsp:nvSpPr>
      <dsp:spPr>
        <a:xfrm>
          <a:off x="1649082" y="-1950"/>
          <a:ext cx="4829834" cy="4829834"/>
        </a:xfrm>
        <a:prstGeom prst="circularArrow">
          <a:avLst>
            <a:gd name="adj1" fmla="val 8252"/>
            <a:gd name="adj2" fmla="val 576426"/>
            <a:gd name="adj3" fmla="val 10170905"/>
            <a:gd name="adj4" fmla="val 7261132"/>
            <a:gd name="adj5" fmla="val 9627"/>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1F8C2E-3F5E-483C-9564-B42B84E7DD37}">
      <dsp:nvSpPr>
        <dsp:cNvPr id="0" name=""/>
        <dsp:cNvSpPr/>
      </dsp:nvSpPr>
      <dsp:spPr>
        <a:xfrm>
          <a:off x="1324595" y="399442"/>
          <a:ext cx="2043906" cy="204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Student work</a:t>
          </a:r>
        </a:p>
      </dsp:txBody>
      <dsp:txXfrm>
        <a:off x="1324595" y="399442"/>
        <a:ext cx="2043906" cy="2043906"/>
      </dsp:txXfrm>
    </dsp:sp>
    <dsp:sp modelId="{6FB34670-2FA6-41C8-8446-D22117C48CA1}">
      <dsp:nvSpPr>
        <dsp:cNvPr id="0" name=""/>
        <dsp:cNvSpPr/>
      </dsp:nvSpPr>
      <dsp:spPr>
        <a:xfrm>
          <a:off x="1649082" y="-1950"/>
          <a:ext cx="4829834" cy="4829834"/>
        </a:xfrm>
        <a:prstGeom prst="circularArrow">
          <a:avLst>
            <a:gd name="adj1" fmla="val 8252"/>
            <a:gd name="adj2" fmla="val 576426"/>
            <a:gd name="adj3" fmla="val 16855402"/>
            <a:gd name="adj4" fmla="val 14968173"/>
            <a:gd name="adj5" fmla="val 9627"/>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9857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14702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penpedagogy.org/category/assignment/" TargetMode="Externa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openedgroup.org/oer-enabled-pedagogy" TargetMode="Externa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hyperlink" Target="https://openstax.org/" TargetMode="External"/><Relationship Id="rId13" Type="http://schemas.openxmlformats.org/officeDocument/2006/relationships/hyperlink" Target="https://wordpress.com/" TargetMode="External"/><Relationship Id="rId3" Type="http://schemas.openxmlformats.org/officeDocument/2006/relationships/hyperlink" Target="https://workspace.google.com/" TargetMode="External"/><Relationship Id="rId7" Type="http://schemas.openxmlformats.org/officeDocument/2006/relationships/hyperlink" Target="https://www.oercommons.org/" TargetMode="External"/><Relationship Id="rId12" Type="http://schemas.openxmlformats.org/officeDocument/2006/relationships/hyperlink" Target="https://dashboard.wikiedu.org/training" TargetMode="External"/><Relationship Id="rId2" Type="http://schemas.openxmlformats.org/officeDocument/2006/relationships/hyperlink" Target="https://openstax.org/assignable" TargetMode="External"/><Relationship Id="rId1" Type="http://schemas.openxmlformats.org/officeDocument/2006/relationships/slideLayout" Target="../slideLayouts/slideLayout3.xml"/><Relationship Id="rId6" Type="http://schemas.openxmlformats.org/officeDocument/2006/relationships/hyperlink" Target="https://louis.oercommons.org/" TargetMode="External"/><Relationship Id="rId11" Type="http://schemas.openxmlformats.org/officeDocument/2006/relationships/hyperlink" Target="https://en.wikibooks.org/wiki/Main_Page" TargetMode="External"/><Relationship Id="rId5" Type="http://schemas.openxmlformats.org/officeDocument/2006/relationships/hyperlink" Target="https://directory.doabooks.org/" TargetMode="External"/><Relationship Id="rId10" Type="http://schemas.openxmlformats.org/officeDocument/2006/relationships/hyperlink" Target="https://storymap.knightlab.com/" TargetMode="External"/><Relationship Id="rId4" Type="http://schemas.openxmlformats.org/officeDocument/2006/relationships/hyperlink" Target="https://web.hypothes.is/education/" TargetMode="External"/><Relationship Id="rId9" Type="http://schemas.openxmlformats.org/officeDocument/2006/relationships/hyperlink" Target="https://pressbooks.com/" TargetMode="External"/><Relationship Id="rId14" Type="http://schemas.openxmlformats.org/officeDocument/2006/relationships/hyperlink" Target="https://www.youtube.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hyperlink" Target="https://openpedagogy.org/open-pedagogy/" TargetMode="External"/><Relationship Id="rId3" Type="http://schemas.openxmlformats.org/officeDocument/2006/relationships/hyperlink" Target="https://flexible.learning.ubc.ca/news-events/renewable-assignments-student-work-adding-value-to-the-world/" TargetMode="External"/><Relationship Id="rId7" Type="http://schemas.openxmlformats.org/officeDocument/2006/relationships/hyperlink" Target="https://openpedagogy.org/category/assignment/" TargetMode="External"/><Relationship Id="rId12" Type="http://schemas.openxmlformats.org/officeDocument/2006/relationships/hyperlink" Target="https://www.utrgv.edu/textbook-affordability-project/resources-and-support/teaching-with-open-pedagogy/index.htm" TargetMode="External"/><Relationship Id="rId2" Type="http://schemas.openxmlformats.org/officeDocument/2006/relationships/hyperlink" Target="https://libguides.libraries.claremont.edu/openedresources/openped" TargetMode="External"/><Relationship Id="rId1" Type="http://schemas.openxmlformats.org/officeDocument/2006/relationships/slideLayout" Target="../slideLayouts/slideLayout5.xml"/><Relationship Id="rId6" Type="http://schemas.openxmlformats.org/officeDocument/2006/relationships/hyperlink" Target="https://openedgroup.org/oer-enabled-pedagogy" TargetMode="External"/><Relationship Id="rId11" Type="http://schemas.openxmlformats.org/officeDocument/2006/relationships/hyperlink" Target="https://www.utrgv.edu/textbook-affordability-project/resources-and-" TargetMode="External"/><Relationship Id="rId5" Type="http://schemas.openxmlformats.org/officeDocument/2006/relationships/hyperlink" Target="https://open.lib.iastate.edu/open-education/pedagogy" TargetMode="External"/><Relationship Id="rId10" Type="http://schemas.openxmlformats.org/officeDocument/2006/relationships/hyperlink" Target="https://www.utrgv.edu/textbook-affordability-project/resources-" TargetMode="External"/><Relationship Id="rId4" Type="http://schemas.openxmlformats.org/officeDocument/2006/relationships/hyperlink" Target="https://www.oer.iastate.edu/teach-open-pedagogy" TargetMode="External"/><Relationship Id="rId9" Type="http://schemas.openxmlformats.org/officeDocument/2006/relationships/hyperlink" Target="https://libguides.uta.edu/openped"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opencontent.org/blog/archives/4691" TargetMode="External"/><Relationship Id="rId3" Type="http://schemas.openxmlformats.org/officeDocument/2006/relationships/hyperlink" Target="https://digscholarship.unco.edu/cgi/viewcontent.cgi?article=1000&amp;context=oer_resources" TargetMode="External"/><Relationship Id="rId7" Type="http://schemas.openxmlformats.org/officeDocument/2006/relationships/hyperlink" Target="https://guides.lib.uw.edu/oer/openpedagogy"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openpedagogy.org/assignment/why-have-students-answer-questions-when-they-can-write-them-by-rajiv-jhangiani/" TargetMode="External"/><Relationship Id="rId5" Type="http://schemas.openxmlformats.org/officeDocument/2006/relationships/hyperlink" Target="https://nsufl.libguides.com/c.php?g=948473&amp;p=6839321" TargetMode="External"/><Relationship Id="rId4" Type="http://schemas.openxmlformats.org/officeDocument/2006/relationships/hyperlink" Target="https://libguides.humboldt.edu/c.php?g=1135659&amp;p=8288739"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mailto:loweme@nsula.edu"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open.lib.iastate.edu/open-education/pedagogy#:~:text=Open%20pedagogy%20is%20%22the%20practice,through%20the%20act%20of%20creatio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openpedagogy.org/open-pedagog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utrgv.edu/textbook-affordability-project/resources-and-support/teaching-with-open-pedagogy/index.htm#:~:text=Some%20examples%20of%20open%20pedagogy,questions%20for%20an%20open%20textboo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libguides.uta.edu/openped" TargetMode="External"/><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flexible.learning.ubc.ca/news-events/renewable-assignments-student-work-adding-value-to-the-world/"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578313"/>
            <a:ext cx="5385816" cy="1225296"/>
          </a:xfrm>
        </p:spPr>
        <p:txBody>
          <a:bodyPr/>
          <a:lstStyle/>
          <a:p>
            <a:r>
              <a:rPr lang="en-US" dirty="0"/>
              <a:t>Open pedagogy </a:t>
            </a:r>
            <a:br>
              <a:rPr lang="en-US" dirty="0"/>
            </a:br>
            <a:r>
              <a:rPr lang="en-US" dirty="0"/>
              <a:t>and methods</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140679" y="2989546"/>
            <a:ext cx="4382219" cy="878908"/>
          </a:xfrm>
        </p:spPr>
        <p:txBody>
          <a:bodyPr/>
          <a:lstStyle/>
          <a:p>
            <a:r>
              <a:rPr lang="en-US" dirty="0"/>
              <a:t>Dr. Megan Lowe</a:t>
            </a:r>
          </a:p>
          <a:p>
            <a:r>
              <a:rPr lang="en-US" dirty="0"/>
              <a:t>Director of University Libraries, Northwestern State University</a:t>
            </a:r>
          </a:p>
          <a:p>
            <a:endParaRPr lang="en-US" dirty="0"/>
          </a:p>
        </p:txBody>
      </p:sp>
      <p:pic>
        <p:nvPicPr>
          <p:cNvPr id="4" name="Picture 2" descr="This is a CC BY-SA Creative Commons License button. That is, it is an Attribution-ShareAlike license. ">
            <a:extLst>
              <a:ext uri="{FF2B5EF4-FFF2-40B4-BE49-F238E27FC236}">
                <a16:creationId xmlns:a16="http://schemas.microsoft.com/office/drawing/2014/main" id="{2EE4AC56-CDE7-42B7-1F89-64EC63DDB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897" y="6009087"/>
            <a:ext cx="1546833" cy="54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ECBEA8-DD53-573D-6A3B-91C74B031E0A}"/>
              </a:ext>
            </a:extLst>
          </p:cNvPr>
          <p:cNvSpPr txBox="1"/>
          <p:nvPr/>
        </p:nvSpPr>
        <p:spPr>
          <a:xfrm>
            <a:off x="3480730" y="6160124"/>
            <a:ext cx="7423059" cy="584775"/>
          </a:xfrm>
          <a:prstGeom prst="rect">
            <a:avLst/>
          </a:prstGeom>
          <a:noFill/>
        </p:spPr>
        <p:txBody>
          <a:bodyPr wrap="square" rtlCol="0">
            <a:spAutoFit/>
          </a:bodyPr>
          <a:lstStyle/>
          <a:p>
            <a:r>
              <a:rPr lang="en-US" sz="1400" dirty="0">
                <a:solidFill>
                  <a:schemeClr val="bg1"/>
                </a:solidFill>
                <a:ea typeface="Roboto"/>
                <a:cs typeface="Roboto"/>
                <a:sym typeface="Roboto"/>
              </a:rPr>
              <a:t>This presentation licensed under a </a:t>
            </a:r>
            <a:r>
              <a:rPr lang="en-US" sz="1400" u="sng" dirty="0">
                <a:solidFill>
                  <a:schemeClr val="bg1"/>
                </a:solidFill>
                <a:ea typeface="Roboto"/>
                <a:cs typeface="Roboto"/>
                <a:sym typeface="Roboto"/>
                <a:hlinkClick r:id="rId3">
                  <a:extLst>
                    <a:ext uri="{A12FA001-AC4F-418D-AE19-62706E023703}">
                      <ahyp:hlinkClr xmlns:ahyp="http://schemas.microsoft.com/office/drawing/2018/hyperlinkcolor" val="tx"/>
                    </a:ext>
                  </a:extLst>
                </a:hlinkClick>
              </a:rPr>
              <a:t>Creative Commons Attribution 4.0 International license</a:t>
            </a:r>
            <a:r>
              <a:rPr lang="en-US" sz="1400" dirty="0">
                <a:solidFill>
                  <a:schemeClr val="bg1"/>
                </a:solidFill>
                <a:ea typeface="Roboto"/>
                <a:cs typeface="Roboto"/>
                <a:sym typeface="Roboto"/>
              </a:rPr>
              <a:t>.</a:t>
            </a:r>
            <a:endParaRPr lang="en-US" sz="1400" dirty="0">
              <a:solidFill>
                <a:schemeClr val="bg1"/>
              </a:solidFill>
            </a:endParaRP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A7B3-CCA9-D81B-7AB2-EBF2887073C7}"/>
              </a:ext>
            </a:extLst>
          </p:cNvPr>
          <p:cNvSpPr>
            <a:spLocks noGrp="1"/>
          </p:cNvSpPr>
          <p:nvPr>
            <p:ph type="title"/>
          </p:nvPr>
        </p:nvSpPr>
        <p:spPr>
          <a:xfrm>
            <a:off x="3105509" y="2615184"/>
            <a:ext cx="8661618" cy="2317034"/>
          </a:xfrm>
        </p:spPr>
        <p:txBody>
          <a:bodyPr/>
          <a:lstStyle/>
          <a:p>
            <a:pPr algn="ctr"/>
            <a:r>
              <a:rPr lang="en-US" sz="4200" dirty="0"/>
              <a:t>Examples of </a:t>
            </a:r>
            <a:br>
              <a:rPr lang="en-US" sz="4200" dirty="0"/>
            </a:br>
            <a:r>
              <a:rPr lang="en-US" sz="4200" dirty="0"/>
              <a:t>open pedagogy assignments</a:t>
            </a:r>
          </a:p>
        </p:txBody>
      </p:sp>
      <p:sp>
        <p:nvSpPr>
          <p:cNvPr id="4" name="Slide Number Placeholder 3">
            <a:extLst>
              <a:ext uri="{FF2B5EF4-FFF2-40B4-BE49-F238E27FC236}">
                <a16:creationId xmlns:a16="http://schemas.microsoft.com/office/drawing/2014/main" id="{D310C5E7-BADD-FB06-A4A5-9AC018DBEA68}"/>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395509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26CB1D1-E9D1-E2D9-993A-D92D52D51F70}"/>
              </a:ext>
            </a:extLst>
          </p:cNvPr>
          <p:cNvSpPr txBox="1">
            <a:spLocks noGrp="1"/>
          </p:cNvSpPr>
          <p:nvPr>
            <p:ph type="title" idx="4294967295"/>
          </p:nvPr>
        </p:nvSpPr>
        <p:spPr>
          <a:xfrm>
            <a:off x="4587660" y="824870"/>
            <a:ext cx="2178757" cy="923330"/>
          </a:xfrm>
          <a:prstGeom prst="rect">
            <a:avLst/>
          </a:prstGeom>
          <a:solidFill>
            <a:schemeClr val="accent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These assignments are from the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2"/>
              </a:rPr>
              <a:t>Open Pedagogy Notebook</a:t>
            </a:r>
            <a:r>
              <a:rPr kumimoji="0" lang="en-US" sz="1800" b="0" i="0" u="none" strike="noStrike" kern="1200" cap="none" spc="0" normalizeH="0" baseline="0" noProof="0" dirty="0">
                <a:ln>
                  <a:noFill/>
                </a:ln>
                <a:solidFill>
                  <a:schemeClr val="tx1"/>
                </a:solidFill>
                <a:effectLst/>
                <a:uLnTx/>
                <a:uFillTx/>
                <a:latin typeface="+mn-lt"/>
                <a:ea typeface="+mn-ea"/>
                <a:cs typeface="+mn-cs"/>
              </a:rPr>
              <a:t>. </a:t>
            </a:r>
          </a:p>
        </p:txBody>
      </p:sp>
      <p:sp>
        <p:nvSpPr>
          <p:cNvPr id="4" name="Slide Number Placeholder 3">
            <a:extLst>
              <a:ext uri="{FF2B5EF4-FFF2-40B4-BE49-F238E27FC236}">
                <a16:creationId xmlns:a16="http://schemas.microsoft.com/office/drawing/2014/main" id="{7FBF686D-D4F2-6284-00FB-68D26837A0D2}"/>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7" name="Picture 6" descr="A screen shot of an assignment from Open Pedagogy Notebook. This assignment is a shared annotated bibliography created by students.">
            <a:extLst>
              <a:ext uri="{FF2B5EF4-FFF2-40B4-BE49-F238E27FC236}">
                <a16:creationId xmlns:a16="http://schemas.microsoft.com/office/drawing/2014/main" id="{5946E118-326F-8AB0-0BF3-E48AE8179F2F}"/>
              </a:ext>
            </a:extLst>
          </p:cNvPr>
          <p:cNvPicPr>
            <a:picLocks noChangeAspect="1"/>
          </p:cNvPicPr>
          <p:nvPr/>
        </p:nvPicPr>
        <p:blipFill rotWithShape="1">
          <a:blip r:embed="rId3"/>
          <a:srcRect l="9410" t="12893" r="70212" b="32516"/>
          <a:stretch/>
        </p:blipFill>
        <p:spPr>
          <a:xfrm>
            <a:off x="396814" y="594360"/>
            <a:ext cx="3949865" cy="2976113"/>
          </a:xfrm>
          <a:prstGeom prst="rect">
            <a:avLst/>
          </a:prstGeom>
          <a:ln>
            <a:solidFill>
              <a:schemeClr val="tx1">
                <a:lumMod val="65000"/>
                <a:lumOff val="35000"/>
              </a:schemeClr>
            </a:solidFill>
          </a:ln>
        </p:spPr>
      </p:pic>
      <p:pic>
        <p:nvPicPr>
          <p:cNvPr id="9" name="Picture 8" descr="A screen shot of an assignment from Open Pedagogy Notebook. The assignment describes how zines can be open pedagogy. ">
            <a:extLst>
              <a:ext uri="{FF2B5EF4-FFF2-40B4-BE49-F238E27FC236}">
                <a16:creationId xmlns:a16="http://schemas.microsoft.com/office/drawing/2014/main" id="{3AE28917-AC60-8AFB-A529-67644B30A77D}"/>
              </a:ext>
            </a:extLst>
          </p:cNvPr>
          <p:cNvPicPr>
            <a:picLocks noChangeAspect="1"/>
          </p:cNvPicPr>
          <p:nvPr/>
        </p:nvPicPr>
        <p:blipFill rotWithShape="1">
          <a:blip r:embed="rId4"/>
          <a:srcRect l="9409" t="30252" r="70284" b="24716"/>
          <a:stretch/>
        </p:blipFill>
        <p:spPr>
          <a:xfrm>
            <a:off x="396814" y="3881887"/>
            <a:ext cx="4190846" cy="2613804"/>
          </a:xfrm>
          <a:prstGeom prst="rect">
            <a:avLst/>
          </a:prstGeom>
          <a:ln>
            <a:solidFill>
              <a:schemeClr val="tx1">
                <a:lumMod val="65000"/>
                <a:lumOff val="35000"/>
              </a:schemeClr>
            </a:solidFill>
          </a:ln>
        </p:spPr>
      </p:pic>
      <p:pic>
        <p:nvPicPr>
          <p:cNvPr id="11" name="Picture 10" descr="A screen shot of an assignment from Open Pedagogy Notebook. The screen shot describes a student-created group genetics worksheet. ">
            <a:extLst>
              <a:ext uri="{FF2B5EF4-FFF2-40B4-BE49-F238E27FC236}">
                <a16:creationId xmlns:a16="http://schemas.microsoft.com/office/drawing/2014/main" id="{78894D37-D4B8-7712-EA35-24D248D9C2FE}"/>
              </a:ext>
            </a:extLst>
          </p:cNvPr>
          <p:cNvPicPr>
            <a:picLocks noChangeAspect="1"/>
          </p:cNvPicPr>
          <p:nvPr/>
        </p:nvPicPr>
        <p:blipFill rotWithShape="1">
          <a:blip r:embed="rId5"/>
          <a:srcRect l="9481" t="28994" r="70425" b="26478"/>
          <a:stretch/>
        </p:blipFill>
        <p:spPr>
          <a:xfrm>
            <a:off x="6927971" y="312117"/>
            <a:ext cx="4200822" cy="2618119"/>
          </a:xfrm>
          <a:prstGeom prst="rect">
            <a:avLst/>
          </a:prstGeom>
          <a:ln>
            <a:solidFill>
              <a:schemeClr val="tx1">
                <a:lumMod val="65000"/>
                <a:lumOff val="35000"/>
              </a:schemeClr>
            </a:solidFill>
          </a:ln>
        </p:spPr>
      </p:pic>
      <p:pic>
        <p:nvPicPr>
          <p:cNvPr id="13" name="Picture 12" descr="A screen shot of two assignments from Open Pedagogy Notebook. One is about creating an open textbook while the other is about expanding an existing open textbook. Both of these assignments involve students interacting with OER.">
            <a:extLst>
              <a:ext uri="{FF2B5EF4-FFF2-40B4-BE49-F238E27FC236}">
                <a16:creationId xmlns:a16="http://schemas.microsoft.com/office/drawing/2014/main" id="{5F7E891F-673E-E17C-205C-51D50F2BBF64}"/>
              </a:ext>
            </a:extLst>
          </p:cNvPr>
          <p:cNvPicPr>
            <a:picLocks noChangeAspect="1"/>
          </p:cNvPicPr>
          <p:nvPr/>
        </p:nvPicPr>
        <p:blipFill rotWithShape="1">
          <a:blip r:embed="rId6"/>
          <a:srcRect l="9546" t="8931" r="70152" b="4277"/>
          <a:stretch/>
        </p:blipFill>
        <p:spPr>
          <a:xfrm>
            <a:off x="5264030" y="2596944"/>
            <a:ext cx="3242734" cy="3898747"/>
          </a:xfrm>
          <a:prstGeom prst="rect">
            <a:avLst/>
          </a:prstGeom>
          <a:ln>
            <a:solidFill>
              <a:schemeClr val="tx1">
                <a:lumMod val="65000"/>
                <a:lumOff val="35000"/>
              </a:schemeClr>
            </a:solidFill>
          </a:ln>
        </p:spPr>
      </p:pic>
    </p:spTree>
    <p:extLst>
      <p:ext uri="{BB962C8B-B14F-4D97-AF65-F5344CB8AC3E}">
        <p14:creationId xmlns:p14="http://schemas.microsoft.com/office/powerpoint/2010/main" val="395891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6EB770F-3F6B-5C68-11FD-268E8EE20BA9}"/>
              </a:ext>
            </a:extLst>
          </p:cNvPr>
          <p:cNvSpPr txBox="1">
            <a:spLocks noGrp="1"/>
          </p:cNvSpPr>
          <p:nvPr>
            <p:ph type="title" idx="4294967295"/>
          </p:nvPr>
        </p:nvSpPr>
        <p:spPr>
          <a:xfrm>
            <a:off x="2770941" y="5588216"/>
            <a:ext cx="3140363" cy="646331"/>
          </a:xfrm>
          <a:prstGeom prst="rect">
            <a:avLst/>
          </a:prstGeom>
          <a:solidFill>
            <a:schemeClr val="accent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These examples are from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hlinkClick r:id="rId2"/>
              </a:rPr>
              <a:t>Open Ed Group</a:t>
            </a:r>
            <a:r>
              <a:rPr kumimoji="0" lang="en-US" sz="1800" b="0" i="0" u="none" strike="noStrike" kern="1200" cap="none" spc="0" normalizeH="0" baseline="0" noProof="0" dirty="0">
                <a:ln>
                  <a:noFill/>
                </a:ln>
                <a:solidFill>
                  <a:schemeClr val="tx1"/>
                </a:solidFill>
                <a:effectLst/>
                <a:uLnTx/>
                <a:uFillTx/>
                <a:latin typeface="+mn-lt"/>
                <a:ea typeface="+mn-ea"/>
                <a:cs typeface="+mn-cs"/>
              </a:rPr>
              <a:t>.</a:t>
            </a:r>
          </a:p>
        </p:txBody>
      </p:sp>
      <p:sp>
        <p:nvSpPr>
          <p:cNvPr id="4" name="Slide Number Placeholder 3">
            <a:extLst>
              <a:ext uri="{FF2B5EF4-FFF2-40B4-BE49-F238E27FC236}">
                <a16:creationId xmlns:a16="http://schemas.microsoft.com/office/drawing/2014/main" id="{043BB3EE-5311-FFDB-BAEB-28997FC56F55}"/>
              </a:ext>
            </a:extLst>
          </p:cNvPr>
          <p:cNvSpPr>
            <a:spLocks noGrp="1"/>
          </p:cNvSpPr>
          <p:nvPr>
            <p:ph type="sldNum" sz="quarter" idx="12"/>
          </p:nvPr>
        </p:nvSpPr>
        <p:spPr/>
        <p:txBody>
          <a:bodyPr/>
          <a:lstStyle/>
          <a:p>
            <a:fld id="{48F63A3B-78C7-47BE-AE5E-E10140E04643}" type="slidenum">
              <a:rPr lang="en-US" smtClean="0"/>
              <a:t>12</a:t>
            </a:fld>
            <a:endParaRPr lang="en-US" dirty="0"/>
          </a:p>
        </p:txBody>
      </p:sp>
      <p:pic>
        <p:nvPicPr>
          <p:cNvPr id="8" name="Picture 7" descr="A screen shot of open assignments from the Open Ed Group. It contains ideas like students writing/editing Wikipedia articles; remixing audiovisual materials; creating/revising open textbooks; and several other ideas. The list-makers have seen these ideas in action. ">
            <a:extLst>
              <a:ext uri="{FF2B5EF4-FFF2-40B4-BE49-F238E27FC236}">
                <a16:creationId xmlns:a16="http://schemas.microsoft.com/office/drawing/2014/main" id="{6E9353AB-8918-D174-561E-9218222BE516}"/>
              </a:ext>
            </a:extLst>
          </p:cNvPr>
          <p:cNvPicPr>
            <a:picLocks noChangeAspect="1"/>
          </p:cNvPicPr>
          <p:nvPr/>
        </p:nvPicPr>
        <p:blipFill rotWithShape="1">
          <a:blip r:embed="rId3"/>
          <a:srcRect l="13299" t="18728" r="63660" b="8969"/>
          <a:stretch/>
        </p:blipFill>
        <p:spPr>
          <a:xfrm>
            <a:off x="471339" y="457200"/>
            <a:ext cx="5319892" cy="4695074"/>
          </a:xfrm>
          <a:prstGeom prst="rect">
            <a:avLst/>
          </a:prstGeom>
          <a:ln>
            <a:solidFill>
              <a:schemeClr val="tx1">
                <a:lumMod val="65000"/>
                <a:lumOff val="35000"/>
              </a:schemeClr>
            </a:solidFill>
          </a:ln>
        </p:spPr>
      </p:pic>
      <p:pic>
        <p:nvPicPr>
          <p:cNvPr id="10" name="Picture 9" descr="A screen shot of open assignments from the Open Ed Group. It contains additional ideas such as having students create tutorial videos, summaries, worked examples, games, and other ideas. The list-makers indicate they haven't seen these ideas used. ">
            <a:extLst>
              <a:ext uri="{FF2B5EF4-FFF2-40B4-BE49-F238E27FC236}">
                <a16:creationId xmlns:a16="http://schemas.microsoft.com/office/drawing/2014/main" id="{30A47F67-15CE-1017-CA03-C2F9461361E3}"/>
              </a:ext>
            </a:extLst>
          </p:cNvPr>
          <p:cNvPicPr>
            <a:picLocks noChangeAspect="1"/>
          </p:cNvPicPr>
          <p:nvPr/>
        </p:nvPicPr>
        <p:blipFill rotWithShape="1">
          <a:blip r:embed="rId4"/>
          <a:srcRect l="13258" t="18418" r="63939" b="7239"/>
          <a:stretch/>
        </p:blipFill>
        <p:spPr>
          <a:xfrm>
            <a:off x="6400770" y="1145310"/>
            <a:ext cx="5449486" cy="4996873"/>
          </a:xfrm>
          <a:prstGeom prst="rect">
            <a:avLst/>
          </a:prstGeom>
          <a:ln>
            <a:solidFill>
              <a:schemeClr val="tx1">
                <a:lumMod val="65000"/>
                <a:lumOff val="35000"/>
              </a:schemeClr>
            </a:solidFill>
          </a:ln>
        </p:spPr>
      </p:pic>
    </p:spTree>
    <p:extLst>
      <p:ext uri="{BB962C8B-B14F-4D97-AF65-F5344CB8AC3E}">
        <p14:creationId xmlns:p14="http://schemas.microsoft.com/office/powerpoint/2010/main" val="721693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243F2-124A-4605-8B07-F7DF6EE8A8D5}"/>
              </a:ext>
            </a:extLst>
          </p:cNvPr>
          <p:cNvSpPr>
            <a:spLocks noGrp="1"/>
          </p:cNvSpPr>
          <p:nvPr>
            <p:ph type="title"/>
          </p:nvPr>
        </p:nvSpPr>
        <p:spPr>
          <a:xfrm>
            <a:off x="3896723" y="457200"/>
            <a:ext cx="7222725" cy="768096"/>
          </a:xfrm>
        </p:spPr>
        <p:txBody>
          <a:bodyPr/>
          <a:lstStyle/>
          <a:p>
            <a:pPr algn="ctr"/>
            <a:r>
              <a:rPr lang="en-US" sz="3200" dirty="0"/>
              <a:t>Tools for </a:t>
            </a:r>
            <a:br>
              <a:rPr lang="en-US" sz="3200" dirty="0"/>
            </a:br>
            <a:r>
              <a:rPr lang="en-US" sz="3200" dirty="0"/>
              <a:t>open pedagogy activities</a:t>
            </a:r>
          </a:p>
        </p:txBody>
      </p:sp>
      <p:sp>
        <p:nvSpPr>
          <p:cNvPr id="3" name="Content Placeholder 2">
            <a:extLst>
              <a:ext uri="{FF2B5EF4-FFF2-40B4-BE49-F238E27FC236}">
                <a16:creationId xmlns:a16="http://schemas.microsoft.com/office/drawing/2014/main" id="{35D96228-0823-7C74-B47B-3FEBB19B3724}"/>
              </a:ext>
            </a:extLst>
          </p:cNvPr>
          <p:cNvSpPr>
            <a:spLocks noGrp="1"/>
          </p:cNvSpPr>
          <p:nvPr>
            <p:ph idx="1"/>
          </p:nvPr>
        </p:nvSpPr>
        <p:spPr>
          <a:xfrm>
            <a:off x="4427728" y="1773383"/>
            <a:ext cx="6766560" cy="4359562"/>
          </a:xfrm>
        </p:spPr>
        <p:txBody>
          <a:bodyPr/>
          <a:lstStyle/>
          <a:p>
            <a:pPr marL="285750" indent="-285750">
              <a:buFont typeface="Arial" panose="020B0604020202020204" pitchFamily="34" charset="0"/>
              <a:buChar char="•"/>
            </a:pPr>
            <a:r>
              <a:rPr lang="en-US" sz="1800" dirty="0">
                <a:hlinkClick r:id="rId2"/>
              </a:rPr>
              <a:t>Assignable</a:t>
            </a:r>
            <a:r>
              <a:rPr lang="en-US" sz="1800" dirty="0"/>
              <a:t> by OpenStax – LMS-</a:t>
            </a:r>
            <a:r>
              <a:rPr lang="en-US" sz="1800" dirty="0" err="1"/>
              <a:t>integratable</a:t>
            </a:r>
            <a:r>
              <a:rPr lang="en-US" sz="1800" dirty="0"/>
              <a:t> assignments</a:t>
            </a:r>
          </a:p>
          <a:p>
            <a:pPr marL="285750" indent="-285750">
              <a:buFont typeface="Arial" panose="020B0604020202020204" pitchFamily="34" charset="0"/>
              <a:buChar char="•"/>
            </a:pPr>
            <a:r>
              <a:rPr lang="en-US" sz="1800" dirty="0">
                <a:hlinkClick r:id="rId3"/>
              </a:rPr>
              <a:t>Google Workspace </a:t>
            </a:r>
            <a:r>
              <a:rPr lang="en-US" sz="1800" dirty="0"/>
              <a:t>– Docs, Drive, Sheets, Sites, Slides, etc.</a:t>
            </a:r>
          </a:p>
          <a:p>
            <a:pPr marL="285750" indent="-285750">
              <a:buFont typeface="Arial" panose="020B0604020202020204" pitchFamily="34" charset="0"/>
              <a:buChar char="•"/>
            </a:pPr>
            <a:r>
              <a:rPr lang="en-US" sz="1800" dirty="0">
                <a:hlinkClick r:id="rId4"/>
              </a:rPr>
              <a:t>Hypothes.is</a:t>
            </a:r>
            <a:r>
              <a:rPr lang="en-US" sz="1800" dirty="0"/>
              <a:t> – annotation tool</a:t>
            </a:r>
          </a:p>
          <a:p>
            <a:pPr marL="285750" indent="-285750">
              <a:buFont typeface="Arial" panose="020B0604020202020204" pitchFamily="34" charset="0"/>
              <a:buChar char="•"/>
            </a:pPr>
            <a:r>
              <a:rPr lang="en-US" sz="1800" dirty="0"/>
              <a:t>OER repositories</a:t>
            </a:r>
          </a:p>
          <a:p>
            <a:pPr marL="971550" lvl="1" indent="-285750"/>
            <a:r>
              <a:rPr lang="en-US" sz="1800" dirty="0">
                <a:hlinkClick r:id="rId5"/>
              </a:rPr>
              <a:t>Directory of Open Access Books</a:t>
            </a:r>
            <a:endParaRPr lang="en-US" sz="1800" dirty="0">
              <a:hlinkClick r:id="rId6"/>
            </a:endParaRPr>
          </a:p>
          <a:p>
            <a:pPr marL="971550" lvl="1" indent="-285750"/>
            <a:r>
              <a:rPr lang="en-US" sz="1800" dirty="0">
                <a:hlinkClick r:id="rId6"/>
              </a:rPr>
              <a:t>LOUIS OER Commons</a:t>
            </a:r>
            <a:endParaRPr lang="en-US" sz="1800" dirty="0"/>
          </a:p>
          <a:p>
            <a:pPr marL="971550" lvl="1" indent="-285750"/>
            <a:r>
              <a:rPr lang="en-US" sz="1800" dirty="0">
                <a:hlinkClick r:id="rId7"/>
              </a:rPr>
              <a:t>OER Commons</a:t>
            </a:r>
            <a:endParaRPr lang="en-US" sz="1800" dirty="0"/>
          </a:p>
          <a:p>
            <a:pPr marL="971550" lvl="1" indent="-285750"/>
            <a:r>
              <a:rPr lang="en-US" sz="1800" dirty="0">
                <a:hlinkClick r:id="rId8"/>
              </a:rPr>
              <a:t>OpenStax</a:t>
            </a:r>
            <a:endParaRPr lang="en-US" sz="1800" dirty="0"/>
          </a:p>
          <a:p>
            <a:pPr marL="285750" indent="-285750">
              <a:buFont typeface="Arial" panose="020B0604020202020204" pitchFamily="34" charset="0"/>
              <a:buChar char="•"/>
            </a:pPr>
            <a:r>
              <a:rPr lang="en-US" sz="1800" dirty="0">
                <a:hlinkClick r:id="rId9"/>
              </a:rPr>
              <a:t>Pressbooks</a:t>
            </a:r>
            <a:r>
              <a:rPr lang="en-US" sz="1800" dirty="0"/>
              <a:t> – open book creation platform</a:t>
            </a:r>
          </a:p>
          <a:p>
            <a:pPr marL="285750" indent="-285750">
              <a:buFont typeface="Arial" panose="020B0604020202020204" pitchFamily="34" charset="0"/>
              <a:buChar char="•"/>
            </a:pPr>
            <a:r>
              <a:rPr lang="en-US" sz="1800" dirty="0" err="1">
                <a:hlinkClick r:id="rId10"/>
              </a:rPr>
              <a:t>StoryMap</a:t>
            </a:r>
            <a:r>
              <a:rPr lang="en-US" sz="1800" dirty="0"/>
              <a:t> – storytelling map tool</a:t>
            </a:r>
          </a:p>
          <a:p>
            <a:pPr marL="285750" indent="-285750">
              <a:buFont typeface="Arial" panose="020B0604020202020204" pitchFamily="34" charset="0"/>
              <a:buChar char="•"/>
            </a:pPr>
            <a:r>
              <a:rPr lang="en-US" sz="1800" dirty="0" err="1">
                <a:hlinkClick r:id="rId11"/>
              </a:rPr>
              <a:t>Wikibooks</a:t>
            </a:r>
            <a:r>
              <a:rPr lang="en-US" sz="1800" dirty="0"/>
              <a:t> – open content textbooks tool</a:t>
            </a:r>
          </a:p>
          <a:p>
            <a:pPr marL="285750" indent="-285750">
              <a:buFont typeface="Arial" panose="020B0604020202020204" pitchFamily="34" charset="0"/>
              <a:buChar char="•"/>
            </a:pPr>
            <a:r>
              <a:rPr lang="en-US" sz="1800" dirty="0" err="1">
                <a:hlinkClick r:id="rId12"/>
              </a:rPr>
              <a:t>WikiEducation</a:t>
            </a:r>
            <a:r>
              <a:rPr lang="en-US" sz="1800" dirty="0"/>
              <a:t> – wiki teaching tool</a:t>
            </a:r>
          </a:p>
          <a:p>
            <a:pPr marL="285750" indent="-285750">
              <a:buFont typeface="Arial" panose="020B0604020202020204" pitchFamily="34" charset="0"/>
              <a:buChar char="•"/>
            </a:pPr>
            <a:r>
              <a:rPr lang="en-US" sz="1800" dirty="0">
                <a:hlinkClick r:id="rId13"/>
              </a:rPr>
              <a:t>WordPress</a:t>
            </a:r>
            <a:r>
              <a:rPr lang="en-US" sz="1800" dirty="0"/>
              <a:t> – websites/blogs creation</a:t>
            </a:r>
          </a:p>
          <a:p>
            <a:pPr marL="285750" indent="-285750">
              <a:buFont typeface="Arial" panose="020B0604020202020204" pitchFamily="34" charset="0"/>
              <a:buChar char="•"/>
            </a:pPr>
            <a:r>
              <a:rPr lang="en-US" sz="1800" dirty="0" err="1">
                <a:hlinkClick r:id="rId14"/>
              </a:rPr>
              <a:t>Youtube</a:t>
            </a:r>
            <a:r>
              <a:rPr lang="en-US" sz="1800" dirty="0"/>
              <a:t> – finding/uploading videos</a:t>
            </a:r>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CFF2863B-093A-BE1B-3751-F31FA0F6A04F}"/>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713769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8B0A-CE3F-17BD-5D23-608AB74E074A}"/>
              </a:ext>
            </a:extLst>
          </p:cNvPr>
          <p:cNvSpPr>
            <a:spLocks noGrp="1"/>
          </p:cNvSpPr>
          <p:nvPr>
            <p:ph type="title"/>
          </p:nvPr>
        </p:nvSpPr>
        <p:spPr>
          <a:xfrm>
            <a:off x="797559" y="457200"/>
            <a:ext cx="6766560" cy="768096"/>
          </a:xfrm>
        </p:spPr>
        <p:txBody>
          <a:bodyPr/>
          <a:lstStyle/>
          <a:p>
            <a:r>
              <a:rPr lang="en-US" dirty="0"/>
              <a:t>Wrapping up</a:t>
            </a:r>
          </a:p>
        </p:txBody>
      </p:sp>
      <p:sp>
        <p:nvSpPr>
          <p:cNvPr id="3" name="Content Placeholder 2">
            <a:extLst>
              <a:ext uri="{FF2B5EF4-FFF2-40B4-BE49-F238E27FC236}">
                <a16:creationId xmlns:a16="http://schemas.microsoft.com/office/drawing/2014/main" id="{99FF0E94-AA9E-0D40-EC73-C43B36361E96}"/>
              </a:ext>
            </a:extLst>
          </p:cNvPr>
          <p:cNvSpPr>
            <a:spLocks noGrp="1"/>
          </p:cNvSpPr>
          <p:nvPr>
            <p:ph idx="1"/>
          </p:nvPr>
        </p:nvSpPr>
        <p:spPr>
          <a:xfrm>
            <a:off x="914401" y="1491164"/>
            <a:ext cx="8266545" cy="3875671"/>
          </a:xfrm>
        </p:spPr>
        <p:txBody>
          <a:bodyPr/>
          <a:lstStyle/>
          <a:p>
            <a:pPr marL="285750" indent="-285750">
              <a:buFont typeface="Arial" panose="020B0604020202020204" pitchFamily="34" charset="0"/>
              <a:buChar char="•"/>
            </a:pPr>
            <a:r>
              <a:rPr lang="en-US" sz="1600" dirty="0"/>
              <a:t>Using open pedagogy is a great place to start in terms of integrating open practices in your courses. </a:t>
            </a:r>
            <a:br>
              <a:rPr lang="en-US" sz="1600" dirty="0"/>
            </a:br>
            <a:endParaRPr lang="en-US" sz="1600" dirty="0"/>
          </a:p>
          <a:p>
            <a:pPr marL="285750" indent="-285750">
              <a:buFont typeface="Arial" panose="020B0604020202020204" pitchFamily="34" charset="0"/>
              <a:buChar char="•"/>
            </a:pPr>
            <a:r>
              <a:rPr lang="en-US" sz="1600" dirty="0"/>
              <a:t>There are loads of options out there for integrating open pedagogy into a course.</a:t>
            </a:r>
            <a:br>
              <a:rPr lang="en-US" sz="1600" dirty="0"/>
            </a:br>
            <a:endParaRPr lang="en-US" sz="1600" dirty="0"/>
          </a:p>
          <a:p>
            <a:pPr marL="285750" indent="-285750">
              <a:buFont typeface="Arial" panose="020B0604020202020204" pitchFamily="34" charset="0"/>
              <a:buChar char="•"/>
            </a:pPr>
            <a:r>
              <a:rPr lang="en-US" sz="1600" dirty="0"/>
              <a:t>Nothing says you have to use open pedagogy for a whole course – you can use open pedagogy with a single assignment or module. </a:t>
            </a:r>
            <a:br>
              <a:rPr lang="en-US" sz="1600" dirty="0"/>
            </a:br>
            <a:endParaRPr lang="en-US" sz="1600" dirty="0"/>
          </a:p>
          <a:p>
            <a:pPr marL="285750" indent="-285750">
              <a:buFont typeface="Arial" panose="020B0604020202020204" pitchFamily="34" charset="0"/>
              <a:buChar char="•"/>
            </a:pPr>
            <a:r>
              <a:rPr lang="en-US" sz="1600" dirty="0"/>
              <a:t>Using open methods allows you to use collaborative, renewable/reusable, and authentic assignments to support your students both as students AND as creators. </a:t>
            </a:r>
            <a:br>
              <a:rPr lang="en-US" sz="1600" dirty="0"/>
            </a:br>
            <a:endParaRPr lang="en-US" sz="1600" dirty="0"/>
          </a:p>
          <a:p>
            <a:pPr marL="285750" indent="-285750">
              <a:buFont typeface="Arial" panose="020B0604020202020204" pitchFamily="34" charset="0"/>
              <a:buChar char="•"/>
            </a:pPr>
            <a:r>
              <a:rPr lang="en-US" sz="1600" dirty="0"/>
              <a:t>There are a lot of great platforms and resources out there to support your efforts – you don’t have to reinvent the wheel! </a:t>
            </a:r>
          </a:p>
        </p:txBody>
      </p:sp>
      <p:sp>
        <p:nvSpPr>
          <p:cNvPr id="4" name="Slide Number Placeholder 3">
            <a:extLst>
              <a:ext uri="{FF2B5EF4-FFF2-40B4-BE49-F238E27FC236}">
                <a16:creationId xmlns:a16="http://schemas.microsoft.com/office/drawing/2014/main" id="{8CFEC12C-AA60-9834-E24F-F80A645DBEFC}"/>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117039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5A6C-A3B2-4622-2B48-42CBB5155236}"/>
              </a:ext>
            </a:extLst>
          </p:cNvPr>
          <p:cNvSpPr>
            <a:spLocks noGrp="1"/>
          </p:cNvSpPr>
          <p:nvPr>
            <p:ph type="title"/>
          </p:nvPr>
        </p:nvSpPr>
        <p:spPr>
          <a:xfrm>
            <a:off x="592697" y="547347"/>
            <a:ext cx="10671048" cy="768096"/>
          </a:xfrm>
        </p:spPr>
        <p:txBody>
          <a:bodyPr/>
          <a:lstStyle/>
          <a:p>
            <a:r>
              <a:rPr lang="en-US" dirty="0"/>
              <a:t>References</a:t>
            </a:r>
          </a:p>
        </p:txBody>
      </p:sp>
      <p:sp>
        <p:nvSpPr>
          <p:cNvPr id="3" name="Content Placeholder 2">
            <a:extLst>
              <a:ext uri="{FF2B5EF4-FFF2-40B4-BE49-F238E27FC236}">
                <a16:creationId xmlns:a16="http://schemas.microsoft.com/office/drawing/2014/main" id="{783A85D5-7B35-ADF8-6850-1AFF3FF73BF4}"/>
              </a:ext>
            </a:extLst>
          </p:cNvPr>
          <p:cNvSpPr>
            <a:spLocks noGrp="1"/>
          </p:cNvSpPr>
          <p:nvPr>
            <p:ph sz="half" idx="1"/>
          </p:nvPr>
        </p:nvSpPr>
        <p:spPr>
          <a:xfrm>
            <a:off x="905164" y="1899367"/>
            <a:ext cx="10806546" cy="4795336"/>
          </a:xfrm>
        </p:spPr>
        <p:txBody>
          <a:bodyPr/>
          <a:lstStyle/>
          <a:p>
            <a:pPr marL="0" indent="0">
              <a:buNone/>
            </a:pPr>
            <a:r>
              <a:rPr lang="en-US" sz="1400" dirty="0"/>
              <a:t>The Claremont Colleges Library. (2023). </a:t>
            </a:r>
            <a:r>
              <a:rPr lang="en-US" sz="1400" i="1" dirty="0"/>
              <a:t>Open educational resources (OER).	</a:t>
            </a:r>
            <a:r>
              <a:rPr lang="en-US" sz="1400" dirty="0">
                <a:hlinkClick r:id="rId2"/>
              </a:rPr>
              <a:t>https://libguides.libraries.claremont.edu/openedresources/openped</a:t>
            </a:r>
            <a:r>
              <a:rPr lang="en-US" sz="1400" dirty="0"/>
              <a:t> </a:t>
            </a:r>
            <a:br>
              <a:rPr lang="en-US" sz="1400" dirty="0"/>
            </a:br>
            <a:endParaRPr lang="en-US" sz="1400" dirty="0"/>
          </a:p>
          <a:p>
            <a:pPr marL="0" indent="0">
              <a:buNone/>
            </a:pPr>
            <a:r>
              <a:rPr lang="en-US" sz="1400" dirty="0"/>
              <a:t>Hendricks, C. (2015). Renewable assignments: Student work adding value to the world. </a:t>
            </a:r>
            <a:r>
              <a:rPr lang="en-US" sz="1400" i="1" dirty="0"/>
              <a:t>The University of British Columbia. 	</a:t>
            </a:r>
            <a:r>
              <a:rPr lang="en-US" sz="1400" dirty="0">
                <a:hlinkClick r:id="rId3"/>
              </a:rPr>
              <a:t>https://flexible.learning.ubc.ca/news-events/renewable-assignments-student-work-adding-value-to-the-world/</a:t>
            </a:r>
            <a:r>
              <a:rPr lang="en-US" sz="1400" dirty="0"/>
              <a:t> </a:t>
            </a:r>
            <a:br>
              <a:rPr lang="en-US" sz="1400" dirty="0"/>
            </a:br>
            <a:endParaRPr lang="en-US" sz="1400" dirty="0"/>
          </a:p>
          <a:p>
            <a:pPr marL="0" indent="0">
              <a:buNone/>
            </a:pPr>
            <a:r>
              <a:rPr lang="en-US" sz="1400" dirty="0"/>
              <a:t>Iowa State University. (2023). </a:t>
            </a:r>
            <a:r>
              <a:rPr lang="en-US" sz="1400" i="1" dirty="0"/>
              <a:t>Teach with open pedagogy</a:t>
            </a:r>
            <a:r>
              <a:rPr lang="en-US" sz="1400" dirty="0"/>
              <a:t>. </a:t>
            </a:r>
            <a:r>
              <a:rPr lang="en-US" sz="1400" dirty="0">
                <a:hlinkClick r:id="rId4"/>
              </a:rPr>
              <a:t>https://www.oer.iastate.edu/teach-open-pedagogy</a:t>
            </a:r>
            <a:r>
              <a:rPr lang="en-US" sz="1400" dirty="0"/>
              <a:t> </a:t>
            </a:r>
            <a:br>
              <a:rPr lang="en-US" sz="1400" dirty="0"/>
            </a:br>
            <a:endParaRPr lang="en-US" sz="1400" dirty="0"/>
          </a:p>
          <a:p>
            <a:pPr marL="0" indent="0">
              <a:buNone/>
            </a:pPr>
            <a:r>
              <a:rPr lang="en-US" sz="1400" dirty="0"/>
              <a:t>Iowa State University. (2023). </a:t>
            </a:r>
            <a:r>
              <a:rPr lang="en-US" sz="1400" i="1" dirty="0"/>
              <a:t>Why open education?</a:t>
            </a:r>
            <a:r>
              <a:rPr lang="en-US" sz="1400" dirty="0"/>
              <a:t> </a:t>
            </a:r>
            <a:r>
              <a:rPr lang="en-US" sz="1400" dirty="0">
                <a:hlinkClick r:id="rId5"/>
              </a:rPr>
              <a:t>https://open.lib.iastate.edu/open-education/pedagogy</a:t>
            </a:r>
            <a:r>
              <a:rPr lang="en-US" sz="1400" dirty="0"/>
              <a:t> </a:t>
            </a:r>
          </a:p>
          <a:p>
            <a:pPr marL="0" indent="0">
              <a:buNone/>
            </a:pPr>
            <a:br>
              <a:rPr lang="en-US" sz="1400" dirty="0"/>
            </a:br>
            <a:r>
              <a:rPr lang="en-US" sz="1400" dirty="0"/>
              <a:t>Open Education Group. (n.d.). </a:t>
            </a:r>
            <a:r>
              <a:rPr lang="en-US" sz="1400" i="1" dirty="0"/>
              <a:t>OER-enabled education library. </a:t>
            </a:r>
            <a:r>
              <a:rPr lang="en-US" sz="1400" dirty="0">
                <a:hlinkClick r:id="rId6"/>
              </a:rPr>
              <a:t>https://openedgroup.org/oer-enabled-pedagogy</a:t>
            </a:r>
            <a:r>
              <a:rPr lang="en-US" sz="1400" dirty="0"/>
              <a:t> </a:t>
            </a:r>
          </a:p>
          <a:p>
            <a:pPr marL="0" indent="0">
              <a:buNone/>
            </a:pPr>
            <a:br>
              <a:rPr lang="en-US" sz="1400" dirty="0"/>
            </a:br>
            <a:r>
              <a:rPr lang="en-US" sz="1400" dirty="0"/>
              <a:t>Open Pedagogy Notebook. (n.d.). </a:t>
            </a:r>
            <a:r>
              <a:rPr lang="en-US" sz="1400" i="1" dirty="0"/>
              <a:t>Archives for assignment. </a:t>
            </a:r>
            <a:r>
              <a:rPr lang="en-US" sz="1400" dirty="0">
                <a:hlinkClick r:id="rId7"/>
              </a:rPr>
              <a:t>https://openpedagogy.org/category/assignment/</a:t>
            </a:r>
            <a:r>
              <a:rPr lang="en-US" sz="1400" dirty="0"/>
              <a:t> </a:t>
            </a:r>
          </a:p>
          <a:p>
            <a:pPr marL="0" indent="0">
              <a:buNone/>
            </a:pPr>
            <a:br>
              <a:rPr lang="en-US" sz="1400" dirty="0"/>
            </a:br>
            <a:r>
              <a:rPr lang="en-US" sz="1400" dirty="0"/>
              <a:t>Open Pedagogy Notebook. (n.d.). </a:t>
            </a:r>
            <a:r>
              <a:rPr lang="en-US" sz="1400" i="1" dirty="0"/>
              <a:t>Open pedagogy. </a:t>
            </a:r>
            <a:r>
              <a:rPr lang="en-US" sz="1400" dirty="0">
                <a:hlinkClick r:id="rId8"/>
              </a:rPr>
              <a:t>https://openpedagogy.org/open-pedagogy/</a:t>
            </a:r>
            <a:r>
              <a:rPr lang="en-US" sz="1400" dirty="0"/>
              <a:t> </a:t>
            </a:r>
          </a:p>
          <a:p>
            <a:pPr marL="0" indent="0">
              <a:buNone/>
            </a:pPr>
            <a:endParaRPr lang="en-US" sz="1400" dirty="0"/>
          </a:p>
          <a:p>
            <a:pPr marL="0" indent="0">
              <a:buNone/>
            </a:pPr>
            <a:r>
              <a:rPr lang="en-US" sz="1400" dirty="0"/>
              <a:t>University of Texas Arlington Libraries. (2022). </a:t>
            </a:r>
            <a:r>
              <a:rPr lang="en-US" sz="1400" i="1" dirty="0"/>
              <a:t>Introduction to open pedagogy</a:t>
            </a:r>
            <a:r>
              <a:rPr lang="en-US" sz="1400" dirty="0"/>
              <a:t>. </a:t>
            </a:r>
            <a:r>
              <a:rPr lang="en-US" sz="1400" dirty="0">
                <a:hlinkClick r:id="rId9"/>
              </a:rPr>
              <a:t>https://libguides.uta.edu/openped</a:t>
            </a:r>
            <a:r>
              <a:rPr lang="en-US" sz="1400" dirty="0"/>
              <a:t>  </a:t>
            </a:r>
          </a:p>
          <a:p>
            <a:pPr marL="0" indent="0">
              <a:buNone/>
            </a:pPr>
            <a:endParaRPr lang="en-US" sz="1400" dirty="0"/>
          </a:p>
          <a:p>
            <a:pPr marL="0" indent="0">
              <a:buNone/>
            </a:pPr>
            <a:r>
              <a:rPr lang="en-US" sz="1400" dirty="0"/>
              <a:t>University of Texas Rio Grande Valley. (2023). </a:t>
            </a:r>
            <a:r>
              <a:rPr lang="en-US" sz="1400" i="1" dirty="0"/>
              <a:t>Teaching with open pedagogy. </a:t>
            </a:r>
            <a:r>
              <a:rPr lang="en-US" sz="1400" dirty="0">
                <a:hlinkClick r:id="rId10"/>
              </a:rPr>
              <a:t>https://www.utrgv.edu/textbook-affordability-project/resources-</a:t>
            </a:r>
            <a:r>
              <a:rPr lang="en-US" sz="1400" dirty="0"/>
              <a:t>	</a:t>
            </a:r>
            <a:r>
              <a:rPr lang="en-US" sz="1400" dirty="0">
                <a:hlinkClick r:id="rId11"/>
              </a:rPr>
              <a:t>and-</a:t>
            </a:r>
            <a:r>
              <a:rPr lang="en-US" sz="1400" dirty="0">
                <a:hlinkClick r:id="rId12"/>
              </a:rPr>
              <a:t>support/teaching-with-open-pedagogy/index.htm</a:t>
            </a:r>
            <a:r>
              <a:rPr lang="en-US" sz="1400" dirty="0"/>
              <a:t> </a:t>
            </a:r>
          </a:p>
        </p:txBody>
      </p:sp>
      <p:sp>
        <p:nvSpPr>
          <p:cNvPr id="5" name="Slide Number Placeholder 4">
            <a:extLst>
              <a:ext uri="{FF2B5EF4-FFF2-40B4-BE49-F238E27FC236}">
                <a16:creationId xmlns:a16="http://schemas.microsoft.com/office/drawing/2014/main" id="{A3FB5B9B-0DB2-9D09-DBBA-DCF8DDBEA074}"/>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69656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6BB5-BDE5-6CCF-17DC-2082003D7644}"/>
              </a:ext>
            </a:extLst>
          </p:cNvPr>
          <p:cNvSpPr>
            <a:spLocks noGrp="1"/>
          </p:cNvSpPr>
          <p:nvPr>
            <p:ph type="title"/>
          </p:nvPr>
        </p:nvSpPr>
        <p:spPr>
          <a:xfrm>
            <a:off x="832843" y="613017"/>
            <a:ext cx="10671048" cy="768096"/>
          </a:xfrm>
        </p:spPr>
        <p:txBody>
          <a:bodyPr/>
          <a:lstStyle/>
          <a:p>
            <a:r>
              <a:rPr lang="en-US" dirty="0"/>
              <a:t>Additional resources</a:t>
            </a:r>
          </a:p>
        </p:txBody>
      </p:sp>
      <p:sp>
        <p:nvSpPr>
          <p:cNvPr id="3" name="Content Placeholder 2">
            <a:extLst>
              <a:ext uri="{FF2B5EF4-FFF2-40B4-BE49-F238E27FC236}">
                <a16:creationId xmlns:a16="http://schemas.microsoft.com/office/drawing/2014/main" id="{BD0E7831-E95B-6D40-2B0E-FBF0EC5CB780}"/>
              </a:ext>
            </a:extLst>
          </p:cNvPr>
          <p:cNvSpPr>
            <a:spLocks noGrp="1"/>
          </p:cNvSpPr>
          <p:nvPr>
            <p:ph sz="half" idx="1"/>
          </p:nvPr>
        </p:nvSpPr>
        <p:spPr>
          <a:xfrm>
            <a:off x="1279236" y="1691639"/>
            <a:ext cx="10912764" cy="4746106"/>
          </a:xfrm>
        </p:spPr>
        <p:txBody>
          <a:bodyPr/>
          <a:lstStyle/>
          <a:p>
            <a:pPr marL="0" indent="0">
              <a:buNone/>
            </a:pPr>
            <a:r>
              <a:rPr lang="en-US" sz="1600" dirty="0"/>
              <a:t>Aldridge, M. D. (2022). Tools to promote open pedagogy in the classroom. </a:t>
            </a:r>
            <a:r>
              <a:rPr lang="en-US" sz="1600" i="1" dirty="0"/>
              <a:t>Other OER Resources. 	</a:t>
            </a:r>
            <a:r>
              <a:rPr lang="en-US" sz="1600" dirty="0">
                <a:hlinkClick r:id="rId3"/>
              </a:rPr>
              <a:t>https://digscholarship.unco.edu/cgi/viewcontent.cgi?article=1000&amp;context=oer_resources</a:t>
            </a:r>
            <a:r>
              <a:rPr lang="en-US" sz="1600" dirty="0"/>
              <a:t> </a:t>
            </a:r>
          </a:p>
          <a:p>
            <a:pPr marL="0" indent="0">
              <a:buNone/>
            </a:pPr>
            <a:endParaRPr lang="en-US" sz="1600" dirty="0"/>
          </a:p>
          <a:p>
            <a:pPr marL="0" indent="0">
              <a:buNone/>
            </a:pPr>
            <a:r>
              <a:rPr lang="en-US" sz="1600" dirty="0"/>
              <a:t>Cal Poly Humboldt Library. (2022). </a:t>
            </a:r>
            <a:r>
              <a:rPr lang="en-US" sz="1600" i="1" dirty="0"/>
              <a:t>Open pedagogy. </a:t>
            </a:r>
            <a:r>
              <a:rPr lang="en-US" sz="1600" dirty="0">
                <a:hlinkClick r:id="rId4"/>
              </a:rPr>
              <a:t>https://libguides.humboldt.edu/c.php?g=1135659&amp;p=8288739</a:t>
            </a:r>
            <a:r>
              <a:rPr lang="en-US" sz="1600" dirty="0"/>
              <a:t> </a:t>
            </a:r>
          </a:p>
          <a:p>
            <a:pPr marL="0" indent="0">
              <a:buNone/>
            </a:pPr>
            <a:endParaRPr lang="en-US" sz="1600" dirty="0"/>
          </a:p>
          <a:p>
            <a:pPr marL="0" indent="0">
              <a:buNone/>
            </a:pPr>
            <a:r>
              <a:rPr lang="en-US" sz="1600" dirty="0"/>
              <a:t>Nova Southeastern University. (2022). </a:t>
            </a:r>
            <a:r>
              <a:rPr lang="en-US" sz="1600" i="1" dirty="0"/>
              <a:t>Open educational resources (OER). 	</a:t>
            </a:r>
            <a:r>
              <a:rPr lang="en-US" sz="1600" dirty="0">
                <a:hlinkClick r:id="rId5"/>
              </a:rPr>
              <a:t>https://nsufl.libguides.com/c.php?g=948473&amp;p=6839321</a:t>
            </a:r>
            <a:r>
              <a:rPr lang="en-US" sz="1600" dirty="0"/>
              <a:t> </a:t>
            </a:r>
          </a:p>
          <a:p>
            <a:pPr marL="0" indent="0">
              <a:buNone/>
            </a:pPr>
            <a:endParaRPr lang="en-US" sz="1600" dirty="0"/>
          </a:p>
          <a:p>
            <a:pPr marL="0" indent="0">
              <a:buNone/>
            </a:pPr>
            <a:r>
              <a:rPr lang="en-US" sz="1600" dirty="0"/>
              <a:t>Open Pedagogy Notebook. (2018). </a:t>
            </a:r>
            <a:r>
              <a:rPr lang="en-US" sz="1600" i="1" dirty="0"/>
              <a:t>Why have students answer questions when they can write them? 	</a:t>
            </a:r>
            <a:r>
              <a:rPr lang="en-US" sz="1600" dirty="0">
                <a:hlinkClick r:id="rId6"/>
              </a:rPr>
              <a:t>https://openpedagogy.org/assignment/why-have-students-answer-questions-when-they-can-write-them-by-rajiv-</a:t>
            </a:r>
            <a:r>
              <a:rPr lang="en-US" sz="1600" dirty="0"/>
              <a:t>	</a:t>
            </a:r>
            <a:r>
              <a:rPr lang="en-US" sz="1600" dirty="0" err="1">
                <a:hlinkClick r:id="rId6"/>
              </a:rPr>
              <a:t>jhangiani</a:t>
            </a:r>
            <a:r>
              <a:rPr lang="en-US" sz="1600" dirty="0">
                <a:hlinkClick r:id="rId6"/>
              </a:rPr>
              <a:t>/</a:t>
            </a:r>
            <a:endParaRPr lang="en-US" sz="1600" dirty="0"/>
          </a:p>
          <a:p>
            <a:pPr marL="0" indent="0">
              <a:buNone/>
            </a:pPr>
            <a:endParaRPr lang="en-US" sz="1600" dirty="0"/>
          </a:p>
          <a:p>
            <a:pPr marL="0" indent="0">
              <a:buNone/>
            </a:pPr>
            <a:r>
              <a:rPr lang="en-US" sz="1600" dirty="0"/>
              <a:t>University Libraries, University of Washington. (2023). </a:t>
            </a:r>
            <a:r>
              <a:rPr lang="en-US" sz="1600" i="1" dirty="0"/>
              <a:t>Open educational resources and open textbooks: Open pedagogy</a:t>
            </a:r>
            <a:r>
              <a:rPr lang="en-US" sz="1600" dirty="0"/>
              <a:t>. 	</a:t>
            </a:r>
            <a:r>
              <a:rPr lang="en-US" sz="1600" dirty="0">
                <a:hlinkClick r:id="rId7"/>
              </a:rPr>
              <a:t>https://guides.lib.uw.edu/oer/openpedagogy</a:t>
            </a:r>
            <a:r>
              <a:rPr lang="en-US" sz="1600" dirty="0"/>
              <a:t> </a:t>
            </a:r>
          </a:p>
          <a:p>
            <a:pPr marL="0" indent="0">
              <a:buNone/>
            </a:pPr>
            <a:endParaRPr lang="en-US" sz="1600" dirty="0"/>
          </a:p>
          <a:p>
            <a:pPr marL="0" indent="0">
              <a:buNone/>
            </a:pPr>
            <a:r>
              <a:rPr lang="en-US" sz="1600" dirty="0"/>
              <a:t>Wiley, D. (2016). Toward renewable assignments. </a:t>
            </a:r>
            <a:r>
              <a:rPr lang="en-US" sz="1600" i="1" dirty="0"/>
              <a:t>open content. </a:t>
            </a:r>
            <a:r>
              <a:rPr lang="en-US" sz="1600" dirty="0">
                <a:hlinkClick r:id="rId8"/>
              </a:rPr>
              <a:t>https://opencontent.org/blog/archives/4691</a:t>
            </a:r>
            <a:r>
              <a:rPr lang="en-US" sz="1600" dirty="0"/>
              <a:t> </a:t>
            </a:r>
          </a:p>
        </p:txBody>
      </p:sp>
      <p:sp>
        <p:nvSpPr>
          <p:cNvPr id="5" name="Slide Number Placeholder 4">
            <a:extLst>
              <a:ext uri="{FF2B5EF4-FFF2-40B4-BE49-F238E27FC236}">
                <a16:creationId xmlns:a16="http://schemas.microsoft.com/office/drawing/2014/main" id="{7499BC58-413C-8AC4-C1DE-97E7D89B221D}"/>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9893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690950" y="2067550"/>
            <a:ext cx="4169664" cy="667512"/>
          </a:xfrm>
        </p:spPr>
        <p:txBody>
          <a:bodyPr/>
          <a:lstStyle/>
          <a:p>
            <a:r>
              <a:rPr lang="en-US" dirty="0"/>
              <a:t>THANK YOU!</a:t>
            </a:r>
            <a:br>
              <a:rPr lang="en-US" dirty="0"/>
            </a:br>
            <a:br>
              <a:rPr lang="en-US" dirty="0"/>
            </a:br>
            <a:r>
              <a:rPr lang="en-US" dirty="0"/>
              <a:t>Reach out!</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354890" y="4456694"/>
            <a:ext cx="7158718" cy="891426"/>
          </a:xfrm>
        </p:spPr>
        <p:txBody>
          <a:bodyPr/>
          <a:lstStyle/>
          <a:p>
            <a:pPr algn="ctr"/>
            <a:r>
              <a:rPr lang="en-US" sz="3200" dirty="0"/>
              <a:t>Dr. Megan Lowe</a:t>
            </a:r>
          </a:p>
          <a:p>
            <a:pPr algn="ctr"/>
            <a:r>
              <a:rPr lang="en-US" sz="3200" dirty="0">
                <a:hlinkClick r:id="rId2"/>
              </a:rPr>
              <a:t>loweme@nsula.edu</a:t>
            </a:r>
            <a:r>
              <a:rPr lang="en-US" sz="3200" dirty="0"/>
              <a:t> </a:t>
            </a:r>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701421" y="1508760"/>
            <a:ext cx="8151273" cy="768096"/>
          </a:xfrm>
        </p:spPr>
        <p:txBody>
          <a:bodyPr/>
          <a:lstStyle/>
          <a:p>
            <a:r>
              <a:rPr lang="en-US" sz="4000" b="1" dirty="0">
                <a:solidFill>
                  <a:schemeClr val="accent6"/>
                </a:solidFill>
                <a:latin typeface="Arial Black" panose="020B0604020202020204" pitchFamily="34" charset="0"/>
                <a:ea typeface="Arial Regular" pitchFamily="34" charset="-122"/>
                <a:cs typeface="Arial Black" panose="020B0604020202020204" pitchFamily="34" charset="0"/>
              </a:rPr>
              <a:t>What is open pedagogy? </a:t>
            </a:r>
            <a:endParaRPr lang="en-US" sz="4000" dirty="0"/>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870845" y="2584396"/>
            <a:ext cx="7619540" cy="3643875"/>
          </a:xfrm>
        </p:spPr>
        <p:txBody>
          <a:bodyPr/>
          <a:lstStyle/>
          <a:p>
            <a:r>
              <a:rPr lang="en-US" sz="2400" b="0" i="0" dirty="0">
                <a:solidFill>
                  <a:srgbClr val="333333"/>
                </a:solidFill>
                <a:effectLst/>
                <a:latin typeface="Nimbus Sans"/>
              </a:rPr>
              <a:t>Open pedagogy is "the practice of engaging with students as creators of information rather than simply consumers of it. It's a form of experiential learning in which students demonstrate understanding through the act of creation. The products of open pedagogy are student created and openly licensed so that they may live outside of the classroom in a way that has an impact on the greater community."</a:t>
            </a:r>
            <a:endParaRPr lang="en-US" sz="2400" dirty="0"/>
          </a:p>
          <a:p>
            <a:pPr algn="r"/>
            <a:r>
              <a:rPr lang="en-US" sz="2000" dirty="0">
                <a:hlinkClick r:id="rId2"/>
              </a:rPr>
              <a:t>Iowa State University, 2023</a:t>
            </a:r>
            <a:endParaRPr lang="en-US" sz="2000"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97962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261320" y="695901"/>
            <a:ext cx="6994105" cy="768096"/>
          </a:xfrm>
        </p:spPr>
        <p:txBody>
          <a:bodyPr/>
          <a:lstStyle/>
          <a:p>
            <a:r>
              <a:rPr lang="en-US" sz="3300" b="1" dirty="0">
                <a:solidFill>
                  <a:schemeClr val="accent6"/>
                </a:solidFill>
                <a:latin typeface="Arial Black" panose="020B0604020202020204" pitchFamily="34" charset="0"/>
                <a:ea typeface="Arial Regular" pitchFamily="34" charset="-122"/>
                <a:cs typeface="Arial Black" panose="020B0604020202020204" pitchFamily="34" charset="0"/>
              </a:rPr>
              <a:t>What is open pedagogy? </a:t>
            </a:r>
            <a:endParaRPr lang="en-US" sz="33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556884" y="1780094"/>
            <a:ext cx="7556739" cy="4217722"/>
          </a:xfrm>
        </p:spPr>
        <p:txBody>
          <a:bodyPr/>
          <a:lstStyle/>
          <a:p>
            <a:r>
              <a:rPr lang="en-US" b="0" i="0" dirty="0">
                <a:solidFill>
                  <a:srgbClr val="212529"/>
                </a:solidFill>
                <a:effectLst/>
                <a:latin typeface="Nimbus Sans"/>
              </a:rPr>
              <a:t>"We might think about Open Pedagogy as an access-oriented commitment to learner-driven education AND as a process of designing architectures and using tools for learning that enable students to shape the public knowledge commons of which they are a part.”</a:t>
            </a:r>
          </a:p>
          <a:p>
            <a:endParaRPr lang="en-US" sz="2000" b="0" i="0" dirty="0">
              <a:solidFill>
                <a:srgbClr val="212529"/>
              </a:solidFill>
              <a:effectLst/>
              <a:latin typeface="Nimbus Sans"/>
            </a:endParaRPr>
          </a:p>
          <a:p>
            <a:pPr algn="ctr"/>
            <a:r>
              <a:rPr lang="en-US" b="0" i="0" dirty="0">
                <a:solidFill>
                  <a:srgbClr val="212529"/>
                </a:solidFill>
                <a:effectLst/>
                <a:hlinkClick r:id="rId2"/>
              </a:rPr>
              <a:t>Open Pedagogy Notebook, n.d.</a:t>
            </a:r>
            <a:endParaRPr lang="en-US" b="0" i="0" dirty="0">
              <a:solidFill>
                <a:srgbClr val="212529"/>
              </a:solidFill>
              <a:effectLst/>
            </a:endParaRPr>
          </a:p>
          <a:p>
            <a:endParaRPr lang="en-US" sz="2000" dirty="0">
              <a:solidFill>
                <a:srgbClr val="212529"/>
              </a:solidFill>
              <a:latin typeface="Nimbus Sans"/>
            </a:endParaRPr>
          </a:p>
          <a:p>
            <a:endParaRPr lang="en-US" sz="2800" dirty="0"/>
          </a:p>
        </p:txBody>
      </p:sp>
    </p:spTree>
    <p:extLst>
      <p:ext uri="{BB962C8B-B14F-4D97-AF65-F5344CB8AC3E}">
        <p14:creationId xmlns:p14="http://schemas.microsoft.com/office/powerpoint/2010/main" val="385553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688567" y="2317567"/>
            <a:ext cx="6400800"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What is the connection between open pedagogy and </a:t>
            </a:r>
            <a:r>
              <a:rPr lang="en-US" sz="4400" b="1" dirty="0" err="1">
                <a:solidFill>
                  <a:schemeClr val="accent6"/>
                </a:solidFill>
                <a:latin typeface="Arial Black" panose="020B0604020202020204" pitchFamily="34" charset="0"/>
                <a:cs typeface="Arial Black" panose="020B0604020202020204" pitchFamily="34" charset="0"/>
              </a:rPr>
              <a:t>oer</a:t>
            </a:r>
            <a:r>
              <a:rPr lang="en-US" sz="4400" b="1" dirty="0">
                <a:solidFill>
                  <a:schemeClr val="accent6"/>
                </a:solidFill>
                <a:latin typeface="Arial Black" panose="020B0604020202020204" pitchFamily="34" charset="0"/>
                <a:cs typeface="Arial Black" panose="020B0604020202020204" pitchFamily="34" charset="0"/>
              </a:rPr>
              <a:t>?</a:t>
            </a: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999725" y="2530275"/>
            <a:ext cx="7534310" cy="2613015"/>
          </a:xfrm>
        </p:spPr>
        <p:txBody>
          <a:bodyPr/>
          <a:lstStyle/>
          <a:p>
            <a:r>
              <a:rPr lang="en-US" sz="2400" b="0" i="0" cap="none" dirty="0">
                <a:solidFill>
                  <a:srgbClr val="212529"/>
                </a:solidFill>
                <a:effectLst/>
                <a:latin typeface="Nimbus Sans"/>
              </a:rPr>
              <a:t>Often, open pedagogy includes the creation, use, or revision of open educational resources. Robin </a:t>
            </a:r>
            <a:r>
              <a:rPr lang="en-US" sz="2400" b="0" i="0" cap="none" dirty="0" err="1">
                <a:solidFill>
                  <a:srgbClr val="212529"/>
                </a:solidFill>
                <a:effectLst/>
                <a:latin typeface="Nimbus Sans"/>
              </a:rPr>
              <a:t>Derosa</a:t>
            </a:r>
            <a:r>
              <a:rPr lang="en-US" sz="2400" b="0" i="0" cap="none" dirty="0">
                <a:solidFill>
                  <a:srgbClr val="212529"/>
                </a:solidFill>
                <a:effectLst/>
                <a:latin typeface="Nimbus Sans"/>
              </a:rPr>
              <a:t> and Scott Robison (2017) suggest that “when we think of OER as just free digital stuff, as products,... We largely miss out on the opportunity to empower our students, to help them see content as something they can curate and create, and to help them see themselves as contributing members to the public marketplace of ideas.” </a:t>
            </a:r>
            <a:endParaRPr lang="en-US" sz="2400" cap="none" dirty="0">
              <a:latin typeface="Nimbus Sans"/>
            </a:endParaRP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5232666" y="1336133"/>
            <a:ext cx="6301369" cy="588963"/>
          </a:xfrm>
        </p:spPr>
        <p:txBody>
          <a:bodyPr/>
          <a:lstStyle/>
          <a:p>
            <a:r>
              <a:rPr lang="en-US" dirty="0">
                <a:hlinkClick r:id="rId2"/>
              </a:rPr>
              <a:t>The University of Texas Rio Grande Valley, 2023</a:t>
            </a:r>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0054A1-2BF3-92C2-1CD7-DB3E17FA4AD4}"/>
              </a:ext>
            </a:extLst>
          </p:cNvPr>
          <p:cNvSpPr>
            <a:spLocks noGrp="1"/>
          </p:cNvSpPr>
          <p:nvPr>
            <p:ph type="title"/>
          </p:nvPr>
        </p:nvSpPr>
        <p:spPr>
          <a:xfrm>
            <a:off x="758952" y="-768096"/>
            <a:ext cx="10671048" cy="768096"/>
          </a:xfrm>
        </p:spPr>
        <p:txBody>
          <a:bodyPr vert="horz" lIns="91440" tIns="45720" rIns="91440" bIns="45720" rtlCol="0" anchor="b">
            <a:normAutofit/>
          </a:bodyPr>
          <a:lstStyle/>
          <a:p>
            <a:r>
              <a:rPr lang="en-US" dirty="0"/>
              <a:t>What is open pedagogy?</a:t>
            </a:r>
          </a:p>
        </p:txBody>
      </p:sp>
      <p:sp>
        <p:nvSpPr>
          <p:cNvPr id="3" name="Slide Number Placeholder 2">
            <a:extLst>
              <a:ext uri="{FF2B5EF4-FFF2-40B4-BE49-F238E27FC236}">
                <a16:creationId xmlns:a16="http://schemas.microsoft.com/office/drawing/2014/main" id="{65EF2D3C-CB26-DF2C-FC9A-5B0F01433CCC}"/>
              </a:ext>
            </a:extLst>
          </p:cNvPr>
          <p:cNvSpPr>
            <a:spLocks noGrp="1"/>
          </p:cNvSpPr>
          <p:nvPr>
            <p:ph type="sldNum" sz="quarter" idx="12"/>
          </p:nvPr>
        </p:nvSpPr>
        <p:spPr/>
        <p:txBody>
          <a:bodyPr/>
          <a:lstStyle/>
          <a:p>
            <a:fld id="{48F63A3B-78C7-47BE-AE5E-E10140E04643}" type="slidenum">
              <a:rPr lang="en-US" smtClean="0"/>
              <a:pPr/>
              <a:t>6</a:t>
            </a:fld>
            <a:endParaRPr lang="en-US" dirty="0"/>
          </a:p>
        </p:txBody>
      </p:sp>
      <p:pic>
        <p:nvPicPr>
          <p:cNvPr id="15" name="Picture 14" descr="A an image of a dandelion which contains a bulleted list of Open Pedagogy and WHAT it is: communities (not just content); learner-driven education (not just assignments); access (not just textbooks); and public contexts (not just preparation). ">
            <a:extLst>
              <a:ext uri="{FF2B5EF4-FFF2-40B4-BE49-F238E27FC236}">
                <a16:creationId xmlns:a16="http://schemas.microsoft.com/office/drawing/2014/main" id="{F4020FF3-0ACE-D2B4-F544-BF1DDA925998}"/>
              </a:ext>
            </a:extLst>
          </p:cNvPr>
          <p:cNvPicPr>
            <a:picLocks noChangeAspect="1"/>
          </p:cNvPicPr>
          <p:nvPr/>
        </p:nvPicPr>
        <p:blipFill rotWithShape="1">
          <a:blip r:embed="rId2"/>
          <a:srcRect l="9156" t="23935" r="73715" b="40846"/>
          <a:stretch/>
        </p:blipFill>
        <p:spPr>
          <a:xfrm>
            <a:off x="2973171" y="802261"/>
            <a:ext cx="7309516" cy="4226943"/>
          </a:xfrm>
          <a:prstGeom prst="rect">
            <a:avLst/>
          </a:prstGeom>
          <a:ln w="25400">
            <a:solidFill>
              <a:schemeClr val="bg2"/>
            </a:solidFill>
          </a:ln>
        </p:spPr>
      </p:pic>
      <p:sp>
        <p:nvSpPr>
          <p:cNvPr id="16" name="TextBox 15">
            <a:extLst>
              <a:ext uri="{FF2B5EF4-FFF2-40B4-BE49-F238E27FC236}">
                <a16:creationId xmlns:a16="http://schemas.microsoft.com/office/drawing/2014/main" id="{C4356097-8711-8CC2-7D08-08B0D49D3E97}"/>
              </a:ext>
            </a:extLst>
          </p:cNvPr>
          <p:cNvSpPr txBox="1"/>
          <p:nvPr/>
        </p:nvSpPr>
        <p:spPr>
          <a:xfrm>
            <a:off x="1439141" y="5317556"/>
            <a:ext cx="10377576" cy="1200329"/>
          </a:xfrm>
          <a:prstGeom prst="rect">
            <a:avLst/>
          </a:prstGeom>
          <a:noFill/>
        </p:spPr>
        <p:txBody>
          <a:bodyPr wrap="square" rtlCol="0">
            <a:spAutoFit/>
          </a:bodyPr>
          <a:lstStyle/>
          <a:p>
            <a:pPr algn="ctr"/>
            <a:r>
              <a:rPr lang="en-US" b="0" i="0" dirty="0">
                <a:solidFill>
                  <a:srgbClr val="333333"/>
                </a:solidFill>
                <a:effectLst/>
                <a:latin typeface="Arial" panose="020B0604020202020204" pitchFamily="34" charset="0"/>
              </a:rPr>
              <a:t>From "Free + Freedom: The Role of Open Pedagogy in the Open Education Movement" </a:t>
            </a:r>
          </a:p>
          <a:p>
            <a:pPr algn="ctr"/>
            <a:r>
              <a:rPr lang="en-US" b="0" i="0" dirty="0">
                <a:solidFill>
                  <a:srgbClr val="333333"/>
                </a:solidFill>
                <a:effectLst/>
                <a:latin typeface="Arial" panose="020B0604020202020204" pitchFamily="34" charset="0"/>
              </a:rPr>
              <a:t>by Rajiv </a:t>
            </a:r>
            <a:r>
              <a:rPr lang="en-US" b="0" i="0" dirty="0" err="1">
                <a:solidFill>
                  <a:srgbClr val="333333"/>
                </a:solidFill>
                <a:effectLst/>
                <a:latin typeface="Arial" panose="020B0604020202020204" pitchFamily="34" charset="0"/>
              </a:rPr>
              <a:t>Jhangiani</a:t>
            </a:r>
            <a:r>
              <a:rPr lang="en-US" b="0" i="0" dirty="0">
                <a:solidFill>
                  <a:srgbClr val="333333"/>
                </a:solidFill>
                <a:effectLst/>
                <a:latin typeface="Arial" panose="020B0604020202020204" pitchFamily="34" charset="0"/>
              </a:rPr>
              <a:t> and Robin DeRosa</a:t>
            </a:r>
          </a:p>
          <a:p>
            <a:endParaRPr lang="en-US" b="0" i="0" dirty="0">
              <a:solidFill>
                <a:srgbClr val="333333"/>
              </a:solidFill>
              <a:effectLst/>
              <a:latin typeface="Arial" panose="020B0604020202020204" pitchFamily="34" charset="0"/>
            </a:endParaRPr>
          </a:p>
          <a:p>
            <a:pPr algn="ctr"/>
            <a:r>
              <a:rPr lang="en-US" dirty="0">
                <a:solidFill>
                  <a:srgbClr val="333333"/>
                </a:solidFill>
                <a:latin typeface="Arial" panose="020B0604020202020204" pitchFamily="34" charset="0"/>
                <a:hlinkClick r:id="rId3"/>
              </a:rPr>
              <a:t>Obtained from the University of Texas at Arlington</a:t>
            </a:r>
            <a:endParaRPr lang="en-US" dirty="0"/>
          </a:p>
        </p:txBody>
      </p:sp>
    </p:spTree>
    <p:extLst>
      <p:ext uri="{BB962C8B-B14F-4D97-AF65-F5344CB8AC3E}">
        <p14:creationId xmlns:p14="http://schemas.microsoft.com/office/powerpoint/2010/main" val="380845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2339-4266-9064-D24D-32831A8B214B}"/>
              </a:ext>
            </a:extLst>
          </p:cNvPr>
          <p:cNvSpPr>
            <a:spLocks noGrp="1"/>
          </p:cNvSpPr>
          <p:nvPr>
            <p:ph type="title"/>
          </p:nvPr>
        </p:nvSpPr>
        <p:spPr>
          <a:xfrm>
            <a:off x="1508760" y="-768096"/>
            <a:ext cx="6766560" cy="768096"/>
          </a:xfrm>
        </p:spPr>
        <p:txBody>
          <a:bodyPr vert="horz" lIns="91440" tIns="45720" rIns="91440" bIns="45720" rtlCol="0" anchor="b">
            <a:noAutofit/>
          </a:bodyPr>
          <a:lstStyle/>
          <a:p>
            <a:r>
              <a:rPr lang="en-US" dirty="0"/>
              <a:t>Interaction between OER, open pedagogy, and student work</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7</a:t>
            </a:fld>
            <a:endParaRPr lang="en-US" dirty="0"/>
          </a:p>
        </p:txBody>
      </p:sp>
      <p:graphicFrame>
        <p:nvGraphicFramePr>
          <p:cNvPr id="10" name="Diagram 9" descr="This image represents the interoperability of open education resources (OER), open pedagogy, and student work. ">
            <a:extLst>
              <a:ext uri="{FF2B5EF4-FFF2-40B4-BE49-F238E27FC236}">
                <a16:creationId xmlns:a16="http://schemas.microsoft.com/office/drawing/2014/main" id="{A5D182E4-3CE1-EAB1-0DA3-905C718FE53A}"/>
              </a:ext>
            </a:extLst>
          </p:cNvPr>
          <p:cNvGraphicFramePr/>
          <p:nvPr>
            <p:extLst>
              <p:ext uri="{D42A27DB-BD31-4B8C-83A1-F6EECF244321}">
                <p14:modId xmlns:p14="http://schemas.microsoft.com/office/powerpoint/2010/main" val="1895253112"/>
              </p:ext>
            </p:extLst>
          </p:nvPr>
        </p:nvGraphicFramePr>
        <p:xfrm>
          <a:off x="1099127" y="96381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1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BCFE-6866-8076-DB42-0621A32D0BF8}"/>
              </a:ext>
            </a:extLst>
          </p:cNvPr>
          <p:cNvSpPr>
            <a:spLocks noGrp="1"/>
          </p:cNvSpPr>
          <p:nvPr>
            <p:ph type="title"/>
          </p:nvPr>
        </p:nvSpPr>
        <p:spPr>
          <a:xfrm>
            <a:off x="2895600" y="3214809"/>
            <a:ext cx="6400800" cy="768096"/>
          </a:xfrm>
        </p:spPr>
        <p:txBody>
          <a:bodyPr/>
          <a:lstStyle/>
          <a:p>
            <a:r>
              <a:rPr lang="en-US" sz="4400" dirty="0"/>
              <a:t>what does open pedagogy look like?</a:t>
            </a:r>
            <a:endParaRPr lang="en-US" dirty="0"/>
          </a:p>
        </p:txBody>
      </p:sp>
    </p:spTree>
    <p:extLst>
      <p:ext uri="{BB962C8B-B14F-4D97-AF65-F5344CB8AC3E}">
        <p14:creationId xmlns:p14="http://schemas.microsoft.com/office/powerpoint/2010/main" val="309472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B43FE-107D-68FC-3817-B91025E2CF32}"/>
              </a:ext>
            </a:extLst>
          </p:cNvPr>
          <p:cNvSpPr>
            <a:spLocks noGrp="1"/>
          </p:cNvSpPr>
          <p:nvPr>
            <p:ph type="title"/>
          </p:nvPr>
        </p:nvSpPr>
        <p:spPr>
          <a:xfrm>
            <a:off x="3514297" y="758560"/>
            <a:ext cx="8165592" cy="768096"/>
          </a:xfrm>
        </p:spPr>
        <p:txBody>
          <a:bodyPr/>
          <a:lstStyle/>
          <a:p>
            <a:pPr algn="ctr"/>
            <a:r>
              <a:rPr lang="en-US" sz="3600" dirty="0"/>
              <a:t>Open pedagogy activities</a:t>
            </a:r>
          </a:p>
        </p:txBody>
      </p:sp>
      <p:sp>
        <p:nvSpPr>
          <p:cNvPr id="3" name="Slide Number Placeholder 2">
            <a:extLst>
              <a:ext uri="{FF2B5EF4-FFF2-40B4-BE49-F238E27FC236}">
                <a16:creationId xmlns:a16="http://schemas.microsoft.com/office/drawing/2014/main" id="{A2BA13B1-1349-D369-0772-CB231A2B958A}"/>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5" name="Content Placeholder 4">
            <a:extLst>
              <a:ext uri="{FF2B5EF4-FFF2-40B4-BE49-F238E27FC236}">
                <a16:creationId xmlns:a16="http://schemas.microsoft.com/office/drawing/2014/main" id="{615829FB-6511-96CD-33ED-6BD5B064B744}"/>
              </a:ext>
            </a:extLst>
          </p:cNvPr>
          <p:cNvSpPr>
            <a:spLocks noGrp="1"/>
          </p:cNvSpPr>
          <p:nvPr>
            <p:ph sz="half" idx="2"/>
          </p:nvPr>
        </p:nvSpPr>
        <p:spPr>
          <a:xfrm>
            <a:off x="3685031" y="1921703"/>
            <a:ext cx="4249005" cy="4306380"/>
          </a:xfrm>
        </p:spPr>
        <p:txBody>
          <a:bodyPr/>
          <a:lstStyle/>
          <a:p>
            <a:pPr marL="285750" indent="-285750">
              <a:buFont typeface="Arial" panose="020B0604020202020204" pitchFamily="34" charset="0"/>
              <a:buChar char="•"/>
            </a:pPr>
            <a:r>
              <a:rPr lang="en-US" sz="2800" dirty="0"/>
              <a:t>Adaptations of existing OER content</a:t>
            </a:r>
          </a:p>
          <a:p>
            <a:pPr marL="285750" indent="-285750">
              <a:buFont typeface="Arial" panose="020B0604020202020204" pitchFamily="34" charset="0"/>
              <a:buChar char="•"/>
            </a:pPr>
            <a:r>
              <a:rPr lang="en-US" sz="2800" dirty="0"/>
              <a:t>Annotations</a:t>
            </a:r>
          </a:p>
          <a:p>
            <a:pPr marL="285750" indent="-285750">
              <a:buFont typeface="Arial" panose="020B0604020202020204" pitchFamily="34" charset="0"/>
              <a:buChar char="•"/>
            </a:pPr>
            <a:r>
              <a:rPr lang="en-US" sz="2800" dirty="0"/>
              <a:t>Creating open textbooks</a:t>
            </a:r>
          </a:p>
          <a:p>
            <a:pPr marL="285750" indent="-285750">
              <a:buFont typeface="Arial" panose="020B0604020202020204" pitchFamily="34" charset="0"/>
              <a:buChar char="•"/>
            </a:pPr>
            <a:r>
              <a:rPr lang="en-US" sz="2800" dirty="0"/>
              <a:t>Games</a:t>
            </a:r>
          </a:p>
          <a:p>
            <a:pPr marL="285750" indent="-285750"/>
            <a:r>
              <a:rPr lang="en-US" sz="2800" dirty="0"/>
              <a:t>Media (podcasts, videos)</a:t>
            </a:r>
          </a:p>
          <a:p>
            <a:pPr marL="0" indent="0">
              <a:buNone/>
            </a:pPr>
            <a:endParaRPr lang="en-US" dirty="0"/>
          </a:p>
          <a:p>
            <a:endParaRPr lang="en-US" dirty="0"/>
          </a:p>
        </p:txBody>
      </p:sp>
      <p:sp>
        <p:nvSpPr>
          <p:cNvPr id="6" name="Content Placeholder 5">
            <a:extLst>
              <a:ext uri="{FF2B5EF4-FFF2-40B4-BE49-F238E27FC236}">
                <a16:creationId xmlns:a16="http://schemas.microsoft.com/office/drawing/2014/main" id="{487FC27F-AA46-D697-7D3C-E27051A1552C}"/>
              </a:ext>
            </a:extLst>
          </p:cNvPr>
          <p:cNvSpPr>
            <a:spLocks noGrp="1"/>
          </p:cNvSpPr>
          <p:nvPr>
            <p:ph sz="quarter" idx="4"/>
          </p:nvPr>
        </p:nvSpPr>
        <p:spPr>
          <a:xfrm>
            <a:off x="8065092" y="1921703"/>
            <a:ext cx="3741928" cy="4306380"/>
          </a:xfrm>
        </p:spPr>
        <p:txBody>
          <a:bodyPr/>
          <a:lstStyle/>
          <a:p>
            <a:pPr marL="285750" indent="-285750"/>
            <a:r>
              <a:rPr lang="en-US" sz="2800" dirty="0"/>
              <a:t>Questions (quizzes, tests)</a:t>
            </a:r>
          </a:p>
          <a:p>
            <a:pPr marL="285750" indent="-285750">
              <a:buFont typeface="Arial" panose="020B0604020202020204" pitchFamily="34" charset="0"/>
              <a:buChar char="•"/>
            </a:pPr>
            <a:r>
              <a:rPr lang="en-US" sz="2800" dirty="0"/>
              <a:t>Wikis</a:t>
            </a:r>
          </a:p>
          <a:p>
            <a:pPr marL="285750" indent="-285750">
              <a:buFont typeface="Arial" panose="020B0604020202020204" pitchFamily="34" charset="0"/>
              <a:buChar char="•"/>
            </a:pPr>
            <a:r>
              <a:rPr lang="en-US" sz="2800" dirty="0"/>
              <a:t>Worksheets</a:t>
            </a:r>
          </a:p>
          <a:p>
            <a:pPr marL="285750" indent="-285750">
              <a:buFont typeface="Arial" panose="020B0604020202020204" pitchFamily="34" charset="0"/>
              <a:buChar char="•"/>
            </a:pPr>
            <a:r>
              <a:rPr lang="en-US" sz="2800" dirty="0"/>
              <a:t>Zines</a:t>
            </a:r>
          </a:p>
          <a:p>
            <a:endParaRPr lang="en-US" dirty="0"/>
          </a:p>
        </p:txBody>
      </p:sp>
      <p:sp>
        <p:nvSpPr>
          <p:cNvPr id="7" name="TextBox 6">
            <a:extLst>
              <a:ext uri="{FF2B5EF4-FFF2-40B4-BE49-F238E27FC236}">
                <a16:creationId xmlns:a16="http://schemas.microsoft.com/office/drawing/2014/main" id="{DD26A20A-488F-9C8A-9FD0-F7273836B0AA}"/>
              </a:ext>
            </a:extLst>
          </p:cNvPr>
          <p:cNvSpPr txBox="1"/>
          <p:nvPr/>
        </p:nvSpPr>
        <p:spPr>
          <a:xfrm>
            <a:off x="4577491" y="5230967"/>
            <a:ext cx="6844146" cy="1200329"/>
          </a:xfrm>
          <a:prstGeom prst="rect">
            <a:avLst/>
          </a:prstGeom>
          <a:noFill/>
        </p:spPr>
        <p:txBody>
          <a:bodyPr wrap="square" rtlCol="0">
            <a:spAutoFit/>
          </a:bodyPr>
          <a:lstStyle/>
          <a:p>
            <a:r>
              <a:rPr lang="en-US" dirty="0"/>
              <a:t>Open pedagogical assignments tend to be </a:t>
            </a:r>
            <a:r>
              <a:rPr lang="en-US" i="1" dirty="0"/>
              <a:t>renewable/reusable </a:t>
            </a:r>
            <a:r>
              <a:rPr lang="en-US" dirty="0"/>
              <a:t>and </a:t>
            </a:r>
            <a:r>
              <a:rPr lang="en-US" i="1" dirty="0">
                <a:hlinkClick r:id="rId3"/>
              </a:rPr>
              <a:t>authentic</a:t>
            </a:r>
            <a:r>
              <a:rPr lang="en-US" i="1" dirty="0"/>
              <a:t> </a:t>
            </a:r>
            <a:r>
              <a:rPr lang="en-US" dirty="0"/>
              <a:t>– that is, they have a clear relationship to real world applications and/or skills and contain value within and/or beyond the course, to the instructor, the students, and/or society.</a:t>
            </a:r>
          </a:p>
        </p:txBody>
      </p:sp>
    </p:spTree>
    <p:extLst>
      <p:ext uri="{BB962C8B-B14F-4D97-AF65-F5344CB8AC3E}">
        <p14:creationId xmlns:p14="http://schemas.microsoft.com/office/powerpoint/2010/main" val="3910907495"/>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{FC2703E7-F3A0-4D93-A7C7-7241EE0F5DD3}tf78438558_win32</Template>
  <TotalTime>1511</TotalTime>
  <Words>1094</Words>
  <Application>Microsoft Office PowerPoint</Application>
  <PresentationFormat>Widescreen</PresentationFormat>
  <Paragraphs>99</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Nimbus Sans</vt:lpstr>
      <vt:lpstr>Sabon Next LT</vt:lpstr>
      <vt:lpstr>Office Theme</vt:lpstr>
      <vt:lpstr>Open pedagogy  and methods</vt:lpstr>
      <vt:lpstr>What is open pedagogy? </vt:lpstr>
      <vt:lpstr>What is open pedagogy? </vt:lpstr>
      <vt:lpstr>What is the connection between open pedagogy and oer?</vt:lpstr>
      <vt:lpstr>Often, open pedagogy includes the creation, use, or revision of open educational resources. Robin Derosa and Scott Robison (2017) suggest that “when we think of OER as just free digital stuff, as products,... We largely miss out on the opportunity to empower our students, to help them see content as something they can curate and create, and to help them see themselves as contributing members to the public marketplace of ideas.” </vt:lpstr>
      <vt:lpstr>What is open pedagogy?</vt:lpstr>
      <vt:lpstr>Interaction between OER, open pedagogy, and student work</vt:lpstr>
      <vt:lpstr>what does open pedagogy look like?</vt:lpstr>
      <vt:lpstr>Open pedagogy activities</vt:lpstr>
      <vt:lpstr>Examples of  open pedagogy assignments</vt:lpstr>
      <vt:lpstr>These assignments are from the Open Pedagogy Notebook. </vt:lpstr>
      <vt:lpstr>These examples are from the  Open Ed Group.</vt:lpstr>
      <vt:lpstr>Tools for  open pedagogy activities</vt:lpstr>
      <vt:lpstr>Wrapping up</vt:lpstr>
      <vt:lpstr>References</vt:lpstr>
      <vt:lpstr>Additional resources</vt:lpstr>
      <vt:lpstr>THANK YOU!  Reach 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pedagogy  and methods</dc:title>
  <dc:subject/>
  <dc:creator>Megan Lowe</dc:creator>
  <cp:lastModifiedBy>Megan Lowe</cp:lastModifiedBy>
  <cp:revision>74</cp:revision>
  <dcterms:created xsi:type="dcterms:W3CDTF">2023-05-17T15:58:39Z</dcterms:created>
  <dcterms:modified xsi:type="dcterms:W3CDTF">2023-05-18T17:12:51Z</dcterms:modified>
</cp:coreProperties>
</file>