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sldIdLst>
    <p:sldId id="267" r:id="rId5"/>
    <p:sldId id="259" r:id="rId6"/>
    <p:sldId id="506" r:id="rId7"/>
    <p:sldId id="480" r:id="rId8"/>
    <p:sldId id="507" r:id="rId9"/>
    <p:sldId id="508" r:id="rId10"/>
    <p:sldId id="505" r:id="rId11"/>
    <p:sldId id="469" r:id="rId12"/>
    <p:sldId id="483" r:id="rId13"/>
    <p:sldId id="509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04" r:id="rId23"/>
    <p:sldId id="519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2228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CB844-EE81-0727-77CC-03DE2CF91B09}" v="5143" dt="2023-06-05T21:20:08.557"/>
    <p1510:client id="{60B98B29-9AF0-1B0C-3B3D-4BE10773A499}" v="4" dt="2023-06-06T13:52:52.779"/>
    <p1510:client id="{6441731E-E6FA-8F91-F4B7-C290E9395FAE}" v="2114" dt="2023-06-14T13:03:06.044"/>
    <p1510:client id="{AAA14802-9DC5-4583-A8AD-B95ABF380974}" v="2" dt="2022-11-21T17:18:56.928"/>
    <p1510:client id="{DECE7061-0492-65F0-6E21-D4970E7DE933}" v="6851" dt="2023-06-13T22:02:39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B3E9F-7143-4330-934D-28302B2F2C0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4407-E7CA-43A8-8359-15C11E84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4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6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7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3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0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36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02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8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6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6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1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1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4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4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9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3363F-57CD-A24E-B9E6-12EA9EAAED31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0975-E3A7-D346-814F-06299ADDE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8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85" r:id="rId4"/>
    <p:sldLayoutId id="2147483675" r:id="rId5"/>
    <p:sldLayoutId id="2147483676" r:id="rId6"/>
    <p:sldLayoutId id="2147483686" r:id="rId7"/>
    <p:sldLayoutId id="2147483677" r:id="rId8"/>
    <p:sldLayoutId id="2147483678" r:id="rId9"/>
    <p:sldLayoutId id="2147483679" r:id="rId10"/>
    <p:sldLayoutId id="2147483687" r:id="rId11"/>
    <p:sldLayoutId id="2147483688" r:id="rId12"/>
    <p:sldLayoutId id="2147483680" r:id="rId13"/>
    <p:sldLayoutId id="2147483681" r:id="rId14"/>
    <p:sldLayoutId id="2147483682" r:id="rId15"/>
    <p:sldLayoutId id="2147483683" r:id="rId16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Relationship Id="rId4" Type="http://schemas.openxmlformats.org/officeDocument/2006/relationships/hyperlink" Target="https://www.qualitymatters.org/index.php/professional-development/workshops/higher-ed-rubric-updat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istancelearning.louisiana.edu/moodle/moodle-tlc" TargetMode="Externa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15583"/>
            <a:ext cx="9144000" cy="1382936"/>
          </a:xfrm>
          <a:prstGeom prst="rect">
            <a:avLst/>
          </a:prstGeom>
          <a:solidFill>
            <a:srgbClr val="BF222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6621" y="1296273"/>
            <a:ext cx="8510955" cy="9882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BF2228"/>
                </a:solidFill>
                <a:latin typeface="Arial"/>
                <a:cs typeface="Arial"/>
              </a:rPr>
              <a:t>Changes to the </a:t>
            </a:r>
            <a:br>
              <a:rPr lang="en-US" sz="4000" b="1" dirty="0">
                <a:solidFill>
                  <a:srgbClr val="BF2228"/>
                </a:solidFill>
                <a:latin typeface="Arial"/>
                <a:cs typeface="Arial"/>
              </a:rPr>
            </a:br>
            <a:r>
              <a:rPr lang="en-US" sz="4800" b="1" dirty="0">
                <a:solidFill>
                  <a:srgbClr val="BF2228"/>
                </a:solidFill>
                <a:latin typeface="Arial"/>
                <a:cs typeface="Arial"/>
              </a:rPr>
              <a:t>Quality Matters 7th Edition HE Rubric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7103" y="2090058"/>
            <a:ext cx="8229600" cy="11957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3" y="5165779"/>
            <a:ext cx="4588625" cy="4868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000">
                <a:solidFill>
                  <a:schemeClr val="bg1"/>
                </a:solidFill>
                <a:latin typeface="Gotham Medium" charset="0"/>
                <a:ea typeface="Gotham Medium" charset="0"/>
                <a:cs typeface="Gotham Medium" charset="0"/>
              </a:rPr>
              <a:t>distancelearning@louisiana.edu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23542" y="2878493"/>
            <a:ext cx="5144756" cy="0"/>
          </a:xfrm>
          <a:prstGeom prst="line">
            <a:avLst/>
          </a:prstGeom>
          <a:ln>
            <a:solidFill>
              <a:srgbClr val="BF22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44" y="4851490"/>
            <a:ext cx="4235719" cy="98026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B1501BB-0809-532B-7F69-DD2CDDD92F6B}"/>
              </a:ext>
            </a:extLst>
          </p:cNvPr>
          <p:cNvSpPr txBox="1">
            <a:spLocks/>
          </p:cNvSpPr>
          <p:nvPr/>
        </p:nvSpPr>
        <p:spPr>
          <a:xfrm>
            <a:off x="477297" y="2787030"/>
            <a:ext cx="8229600" cy="11957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solidFill>
                  <a:srgbClr val="BF2228"/>
                </a:solidFill>
                <a:latin typeface="Gotham Medium"/>
              </a:rPr>
              <a:t>Dr. Alise Hagan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53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GS2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72137"/>
              </p:ext>
            </p:extLst>
          </p:nvPr>
        </p:nvGraphicFramePr>
        <p:xfrm>
          <a:off x="534712" y="1839019"/>
          <a:ext cx="6484772" cy="471071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484772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GS2: Learning Objectives (Competencies)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2.1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The course-learning objectives describe outcomes that are measurable. </a:t>
                      </a:r>
                      <a:endParaRPr lang="en-US" b="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2.2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module/unit-level learning objectives describe outcomes that are measurable and consistent with the course-level objectives. </a:t>
                      </a:r>
                    </a:p>
                    <a:p>
                      <a:pPr marL="742315" lvl="1" indent="-285750">
                        <a:buFont typeface="Arial"/>
                        <a:buChar char="•"/>
                      </a:pPr>
                      <a:r>
                        <a:rPr lang="en-US" sz="14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Regardless of origin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2.3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Learning objectives are clearly stated, are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learner-centered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, and are prominently located in the course. 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2.4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relationship between learning objectives, learning activities, 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assessments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is made clear. </a:t>
                      </a:r>
                    </a:p>
                    <a:p>
                      <a:pPr marL="742315" lvl="1" indent="-285750">
                        <a:buFont typeface="Arial"/>
                        <a:buChar char="•"/>
                      </a:pPr>
                      <a:r>
                        <a:rPr lang="en-US" sz="14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Course map or objectives codes. </a:t>
                      </a:r>
                    </a:p>
                    <a:p>
                      <a:pPr marL="742315" lvl="1" indent="-285750">
                        <a:buFont typeface="Arial"/>
                        <a:buChar char="•"/>
                      </a:pPr>
                      <a:r>
                        <a:rPr lang="en-US" sz="14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Activities (complete more than once) vs. Assessments (complete only once)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64232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2.5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learning objectives are suited to and reflect the level of the course.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397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744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GS3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38811"/>
              </p:ext>
            </p:extLst>
          </p:nvPr>
        </p:nvGraphicFramePr>
        <p:xfrm>
          <a:off x="478728" y="1717721"/>
          <a:ext cx="6596739" cy="303431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GS3: Assessment and Measurement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3.1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The assessments measure the achievement of the stated learning objectives. </a:t>
                      </a:r>
                      <a:endParaRPr lang="en-US" b="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3.2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course grading policy is clearly stated, available at the beginning of the course, 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consistent throughout the course site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. </a:t>
                      </a:r>
                    </a:p>
                    <a:p>
                      <a:pPr marL="742315" lvl="1" indent="-285750">
                        <a:buFont typeface="Arial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Three parts must be met. Expanded "alternative grading approaches"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3.4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course includes multiple types of assessments that are sequences and suited to the level of the course.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930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GS3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27262"/>
              </p:ext>
            </p:extLst>
          </p:nvPr>
        </p:nvGraphicFramePr>
        <p:xfrm>
          <a:off x="478728" y="1717721"/>
          <a:ext cx="6596739" cy="303431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GS3: Assessment and Measurement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3.5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types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timing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of assessment provide learners with multiple opportunities to track their learning progress with timely feedback. </a:t>
                      </a:r>
                    </a:p>
                    <a:p>
                      <a:pPr marL="742315" lvl="1" indent="-285750">
                        <a:buFont typeface="Arial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Emphasis on formative and summative assessments; "smaller, lower-stakes assessments are timed purposefully in order for learners to use timely feedback to track their learning progress."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64232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3.6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NEW!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assessments provide guidance to the learner about how to uphold academic integrity.</a:t>
                      </a:r>
                      <a:endParaRPr lang="en-US" dirty="0"/>
                    </a:p>
                    <a:p>
                      <a:pPr marL="628015" lvl="1" indent="-171450">
                        <a:buFont typeface="Arial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New "Important" (one-point) standard. Met if "the course assessments incorporate or reflect how the institution's academic integrity policies and standards are relevant to those assessments."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397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05344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GS4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16218"/>
              </p:ext>
            </p:extLst>
          </p:nvPr>
        </p:nvGraphicFramePr>
        <p:xfrm>
          <a:off x="478728" y="1717721"/>
          <a:ext cx="6596739" cy="394871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GS4: Instructional Materials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4.1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The instructional materials contribute to the achievement of the stated learning objectives. 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Clarify publisher content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4.2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relationship between the use of instructional materials in the course and completion of learning activities 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assessments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is clearly explained.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4.4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Up-to-date discipline now includes "current thinking and practice" (beyond publication date).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4.5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One of the following types of variety must be present for standard to be met: (a) variety of type; (b) different perspectives / representations of ideas; (c) diverse, non-stereotypical representations of persons or groups.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9400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44720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GS5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89682"/>
              </p:ext>
            </p:extLst>
          </p:nvPr>
        </p:nvGraphicFramePr>
        <p:xfrm>
          <a:off x="478728" y="1717721"/>
          <a:ext cx="6596739" cy="312575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GS5: Learner Activities and Learner Interaction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5.1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The learning activities help learners achieve the stated learning objectives. 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Clarify difference between activities (5.1) and assessments (3.1)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5.3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instructor's plan for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regular interaction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 with learners in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substantive ways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 during the course is clearly stated. 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Instructor interaction plan must include specified regular intervals and substantive interactions. </a:t>
                      </a:r>
                      <a:endParaRPr lang="en-US" sz="1200" b="0" i="0" u="none" strike="noStrike" noProof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5.4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Now includes recommendation to "alert learners to sensitive content".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45222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GS6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916587"/>
              </p:ext>
            </p:extLst>
          </p:nvPr>
        </p:nvGraphicFramePr>
        <p:xfrm>
          <a:off x="478728" y="1717721"/>
          <a:ext cx="6596739" cy="321719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GS6:Course 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6.1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The tools used in the course support the learning objectives. 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6.2 (</a:t>
                      </a:r>
                      <a:r>
                        <a:rPr lang="en-US" b="1" dirty="0">
                          <a:latin typeface="Arial"/>
                        </a:rPr>
                        <a:t>point value change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This standard went from essential (3-point) to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very important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 (2-point).</a:t>
                      </a:r>
                      <a:endParaRPr lang="en-US" sz="1200" b="0" i="0" u="none" strike="noStrike" noProof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6.3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"Variety" refers to "different types of aligned technology are used". Note to students about tools requiring high bandwidth.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6.4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Now includes note about safeguarding the privacy of learners when web-cameras are in 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5284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8274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GS7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19871"/>
              </p:ext>
            </p:extLst>
          </p:nvPr>
        </p:nvGraphicFramePr>
        <p:xfrm>
          <a:off x="478728" y="1717721"/>
          <a:ext cx="6596739" cy="193703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GS7: Learner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7.1 (</a:t>
                      </a:r>
                      <a:r>
                        <a:rPr lang="en-US" b="1" dirty="0">
                          <a:latin typeface="Arial"/>
                        </a:rPr>
                        <a:t>annotation</a:t>
                      </a:r>
                      <a:r>
                        <a:rPr lang="en-US" b="0" dirty="0">
                          <a:latin typeface="Arial"/>
                        </a:rPr>
                        <a:t>):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Now includes note about providing information to learners with no or limited access to technology.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7.2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Course instructions articulate or link to the institution's accessibility policies 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accommodation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services.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90675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GS8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214874"/>
              </p:ext>
            </p:extLst>
          </p:nvPr>
        </p:nvGraphicFramePr>
        <p:xfrm>
          <a:off x="478728" y="1717721"/>
          <a:ext cx="6596739" cy="330863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GS8: Accessibility and Usability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8.1 (</a:t>
                      </a:r>
                      <a:r>
                        <a:rPr lang="en-US" b="1" dirty="0">
                          <a:latin typeface="Arial"/>
                        </a:rPr>
                        <a:t>annotation</a:t>
                      </a:r>
                      <a:r>
                        <a:rPr lang="en-US" b="0" dirty="0">
                          <a:latin typeface="Arial"/>
                        </a:rPr>
                        <a:t>):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Now includes note to meet standard: "if the course's navigation strategies create an easy path for learners to follow."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8.2 (</a:t>
                      </a:r>
                      <a:r>
                        <a:rPr lang="en-US" b="1" dirty="0">
                          <a:latin typeface="Arial"/>
                        </a:rPr>
                        <a:t>annotation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Now includes clarification that readability "includes content presentation as well as clarity and legibility of text."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8.3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Text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in the course is accessible. 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Removed accessibility of images. Still Essential (3-point) standard.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8681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8.4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NEW!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Images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in the course are accessible.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New Very Important (2-point) standard. Met if "85% of the images are accessible."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237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97384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GS8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052603"/>
              </p:ext>
            </p:extLst>
          </p:nvPr>
        </p:nvGraphicFramePr>
        <p:xfrm>
          <a:off x="478728" y="1717721"/>
          <a:ext cx="6596739" cy="257711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596739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GS8: Accessibility and Usability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8.5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Video and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audio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content in the course is accessible.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Former 8.4; still Very Important (2-point) standard.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8.6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Multimedia in the course is easy to use.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Former 8.5; still Very Important (2-point) standard. Focus on usability.</a:t>
                      </a:r>
                      <a:endParaRPr lang="en-US" sz="1200" b="0" i="0" u="none" strike="noStrike" noProof="0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8.7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</a:t>
                      </a: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Vendor accessibility statements are provided for the technologies used in the course. </a:t>
                      </a:r>
                    </a:p>
                    <a:p>
                      <a:pPr marL="285115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2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Former 8.6; now Important (1-point) standard.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86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38175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Resources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8262" y="1784122"/>
            <a:ext cx="677222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+mn-lt"/>
                <a:cs typeface="+mn-lt"/>
              </a:rPr>
              <a:t>Rubric Update 7th Edition: </a:t>
            </a:r>
            <a:r>
              <a:rPr lang="en-US" sz="2000" dirty="0">
                <a:latin typeface="Arial"/>
                <a:ea typeface="+mn-lt"/>
                <a:cs typeface="+mn-lt"/>
                <a:hlinkClick r:id="rId4"/>
              </a:rPr>
              <a:t>https://www.qualitymatters.org/index.php/professional-development/workshops/higher-ed-rubric-update</a:t>
            </a:r>
            <a:endParaRPr lang="en-US" sz="20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cs typeface="Calibri"/>
            </a:endParaRPr>
          </a:p>
          <a:p>
            <a:endParaRPr lang="en-US" sz="2000" b="1" dirty="0"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848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1936" y="643097"/>
            <a:ext cx="5159829" cy="925269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Agenda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692" y="1791768"/>
            <a:ext cx="6191251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About the QM Rubric Update</a:t>
            </a: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Changes to QM Point Values</a:t>
            </a:r>
            <a:endParaRPr lang="en-US" dirty="0">
              <a:latin typeface="Calibri"/>
              <a:cs typeface="Calibri"/>
            </a:endParaRP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Changes to Specific Review Changes</a:t>
            </a:r>
            <a:endParaRPr lang="en-US" dirty="0">
              <a:latin typeface="Calibri"/>
              <a:cs typeface="Calibri"/>
            </a:endParaRP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Resources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8060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0219"/>
            <a:ext cx="4572000" cy="639762"/>
          </a:xfrm>
          <a:prstGeom prst="rect">
            <a:avLst/>
          </a:prstGeom>
          <a:solidFill>
            <a:srgbClr val="BF22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80219"/>
            <a:ext cx="457200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/>
                <a:cs typeface="Arial"/>
              </a:rPr>
              <a:t>Announcements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1664"/>
            <a:ext cx="9144000" cy="1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6F164-0EE4-B542-8FE3-1431465A6D7F}"/>
              </a:ext>
            </a:extLst>
          </p:cNvPr>
          <p:cNvSpPr txBox="1"/>
          <p:nvPr/>
        </p:nvSpPr>
        <p:spPr>
          <a:xfrm>
            <a:off x="-87081" y="1356654"/>
            <a:ext cx="9147424" cy="35640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i="1">
                <a:latin typeface="Arial"/>
                <a:cs typeface="Arial"/>
              </a:rPr>
              <a:t>Join the </a:t>
            </a:r>
            <a:r>
              <a:rPr lang="en-US" sz="2400" i="1">
                <a:latin typeface="Arial"/>
                <a:cs typeface="Arial"/>
                <a:hlinkClick r:id="rId3"/>
              </a:rPr>
              <a:t>Moodle Teaching and Learning Community</a:t>
            </a:r>
            <a:r>
              <a:rPr lang="en-US" sz="2400" i="1">
                <a:latin typeface="Arial"/>
                <a:cs typeface="Arial"/>
              </a:rPr>
              <a:t> on Teams! </a:t>
            </a: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algn="ctr">
              <a:spcBef>
                <a:spcPct val="20000"/>
              </a:spcBef>
            </a:pPr>
            <a:endParaRPr lang="en-US" sz="2400">
              <a:latin typeface="Arial"/>
              <a:cs typeface="Arial"/>
            </a:endParaRPr>
          </a:p>
          <a:p>
            <a:pPr marL="342900" indent="-342900" algn="ctr">
              <a:spcBef>
                <a:spcPct val="20000"/>
              </a:spcBef>
              <a:buFont typeface="Arial"/>
              <a:buChar char="•"/>
            </a:pPr>
            <a:endParaRPr lang="en-US" sz="2400">
              <a:latin typeface="Arial"/>
              <a:cs typeface="Arial"/>
            </a:endParaRPr>
          </a:p>
        </p:txBody>
      </p:sp>
      <p:pic>
        <p:nvPicPr>
          <p:cNvPr id="3" name="Picture 4" descr="Logo&#10;&#10;Description automatically generated">
            <a:extLst>
              <a:ext uri="{FF2B5EF4-FFF2-40B4-BE49-F238E27FC236}">
                <a16:creationId xmlns:a16="http://schemas.microsoft.com/office/drawing/2014/main" id="{E32A5AB5-067C-4AC1-88F9-52DF044814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4803" y="2099359"/>
            <a:ext cx="1600201" cy="1600201"/>
          </a:xfrm>
          <a:prstGeom prst="rect">
            <a:avLst/>
          </a:prstGeom>
        </p:spPr>
      </p:pic>
      <p:pic>
        <p:nvPicPr>
          <p:cNvPr id="5" name="Picture 6" descr="Icon&#10;&#10;Description automatically generated">
            <a:extLst>
              <a:ext uri="{FF2B5EF4-FFF2-40B4-BE49-F238E27FC236}">
                <a16:creationId xmlns:a16="http://schemas.microsoft.com/office/drawing/2014/main" id="{FB926F06-C53B-4990-ADC0-72E520B86F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833" y="2009076"/>
            <a:ext cx="1919417" cy="1789438"/>
          </a:xfrm>
          <a:prstGeom prst="rect">
            <a:avLst/>
          </a:prstGeom>
        </p:spPr>
      </p:pic>
      <p:sp>
        <p:nvSpPr>
          <p:cNvPr id="7" name="Cross 6">
            <a:extLst>
              <a:ext uri="{FF2B5EF4-FFF2-40B4-BE49-F238E27FC236}">
                <a16:creationId xmlns:a16="http://schemas.microsoft.com/office/drawing/2014/main" id="{342B2A29-3768-4BF6-9D52-A3FEB617EB73}"/>
              </a:ext>
            </a:extLst>
          </p:cNvPr>
          <p:cNvSpPr/>
          <p:nvPr/>
        </p:nvSpPr>
        <p:spPr>
          <a:xfrm>
            <a:off x="4269257" y="2684244"/>
            <a:ext cx="430427" cy="430426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27D6E3BB-0134-4D68-92B5-C41CC0E57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94" y="6316628"/>
            <a:ext cx="1993008" cy="461714"/>
          </a:xfrm>
        </p:spPr>
      </p:pic>
      <p:pic>
        <p:nvPicPr>
          <p:cNvPr id="9" name="Picture 10" descr="Qr code&#10;&#10;Description automatically generated">
            <a:extLst>
              <a:ext uri="{FF2B5EF4-FFF2-40B4-BE49-F238E27FC236}">
                <a16:creationId xmlns:a16="http://schemas.microsoft.com/office/drawing/2014/main" id="{E1A775D9-9217-8B3C-CFD6-362FA7A7F7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8945" y="4225937"/>
            <a:ext cx="1396901" cy="13969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66FFFD-1F2D-ED8B-9817-942B4A6F243E}"/>
              </a:ext>
            </a:extLst>
          </p:cNvPr>
          <p:cNvSpPr txBox="1"/>
          <p:nvPr/>
        </p:nvSpPr>
        <p:spPr>
          <a:xfrm>
            <a:off x="842116" y="4004566"/>
            <a:ext cx="6854384" cy="22344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Font typeface="Arial,Sans-Serif"/>
              <a:buChar char="•"/>
            </a:pPr>
            <a:r>
              <a:rPr lang="en-US" sz="2400">
                <a:latin typeface="Arial"/>
                <a:cs typeface="Arial"/>
              </a:rPr>
              <a:t>Community discussion and feedback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spcBef>
                <a:spcPct val="20000"/>
              </a:spcBef>
              <a:buFont typeface="Arial,Sans-Serif"/>
              <a:buChar char="•"/>
            </a:pPr>
            <a:r>
              <a:rPr lang="en-US" sz="2400">
                <a:latin typeface="Arial"/>
                <a:cs typeface="Arial"/>
              </a:rPr>
              <a:t>Moodle updates and announcements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spcBef>
                <a:spcPct val="20000"/>
              </a:spcBef>
              <a:buFont typeface="Arial,Sans-Serif"/>
              <a:buChar char="•"/>
            </a:pPr>
            <a:r>
              <a:rPr lang="en-US" sz="2400">
                <a:latin typeface="Arial"/>
                <a:cs typeface="Arial"/>
              </a:rPr>
              <a:t>Tips, tricks, and strategies</a:t>
            </a:r>
            <a:endParaRPr lang="en-US" sz="2400">
              <a:ea typeface="+mn-lt"/>
              <a:cs typeface="+mn-lt"/>
            </a:endParaRPr>
          </a:p>
          <a:p>
            <a:pPr marL="342900" indent="-342900">
              <a:spcBef>
                <a:spcPct val="20000"/>
              </a:spcBef>
              <a:buFont typeface="Arial,Sans-Serif"/>
              <a:buChar char="•"/>
            </a:pPr>
            <a:endParaRPr lang="en-US" sz="2400">
              <a:ea typeface="+mn-lt"/>
              <a:cs typeface="+mn-lt"/>
            </a:endParaRPr>
          </a:p>
          <a:p>
            <a:pPr algn="ctr">
              <a:spcBef>
                <a:spcPct val="20000"/>
              </a:spcBef>
            </a:pPr>
            <a:r>
              <a:rPr lang="en-US" sz="2400" i="1">
                <a:latin typeface="Arial"/>
                <a:cs typeface="Arial"/>
              </a:rPr>
              <a:t>Everyone needs a little Moodle TLC!</a:t>
            </a:r>
            <a:endParaRPr lang="en-US" sz="240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06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7543" y="2507794"/>
            <a:ext cx="5626536" cy="184241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QM Rubric Update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7" y="2550636"/>
            <a:ext cx="1627902" cy="1756728"/>
          </a:xfrm>
        </p:spPr>
      </p:pic>
      <p:sp>
        <p:nvSpPr>
          <p:cNvPr id="5" name="Rectangle 4"/>
          <p:cNvSpPr/>
          <p:nvPr/>
        </p:nvSpPr>
        <p:spPr>
          <a:xfrm>
            <a:off x="2429615" y="2358072"/>
            <a:ext cx="6073682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29615" y="4416799"/>
            <a:ext cx="6073682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441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1936" y="643097"/>
            <a:ext cx="6102220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QM Rubric Update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0421" y="1784122"/>
            <a:ext cx="4508809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QM Rubric Update: Higher Education 7th Edition </a:t>
            </a:r>
            <a:endParaRPr lang="en-US" dirty="0">
              <a:latin typeface="Calibri"/>
              <a:cs typeface="Calibri"/>
            </a:endParaRPr>
          </a:p>
          <a:p>
            <a:pPr marL="742315" lvl="1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Available June 5, 2023</a:t>
            </a:r>
            <a:endParaRPr lang="en-US" dirty="0">
              <a:cs typeface="Calibri"/>
            </a:endParaRPr>
          </a:p>
          <a:p>
            <a:pPr marL="742315" lvl="1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Free through January 4, 2024 (then available for fee)</a:t>
            </a:r>
          </a:p>
          <a:p>
            <a:pPr marL="742315" lvl="1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Self-paced, fully online workshop consisting of 6 modules</a:t>
            </a:r>
            <a:endParaRPr lang="en-US" dirty="0"/>
          </a:p>
          <a:p>
            <a:pPr marL="742315" lvl="1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Estimated duration: 6-8 hours</a:t>
            </a: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Must pass </a:t>
            </a:r>
            <a:r>
              <a:rPr lang="en-US" sz="2000" b="1" dirty="0">
                <a:latin typeface="Arial"/>
                <a:cs typeface="Arial"/>
              </a:rPr>
              <a:t>Rubric Update Assessment </a:t>
            </a:r>
            <a:r>
              <a:rPr lang="en-US" sz="2000" dirty="0">
                <a:latin typeface="Arial"/>
                <a:cs typeface="Arial"/>
              </a:rPr>
              <a:t>with a score of 85% or better for successful completion. </a:t>
            </a:r>
          </a:p>
          <a:p>
            <a:endParaRPr lang="en-US" sz="2000" b="1" dirty="0">
              <a:latin typeface="Arial"/>
              <a:cs typeface="Arial"/>
            </a:endParaRPr>
          </a:p>
        </p:txBody>
      </p:sp>
      <p:pic>
        <p:nvPicPr>
          <p:cNvPr id="3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75077C4-6CF6-7B4B-3BD8-7A776EAC1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3143" y="1785452"/>
            <a:ext cx="1879535" cy="2354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354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1936" y="643097"/>
            <a:ext cx="6102220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QM Rubric Update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0421" y="1784122"/>
            <a:ext cx="4508809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To Register:</a:t>
            </a: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Log in to </a:t>
            </a:r>
            <a:r>
              <a:rPr lang="en-US" sz="2000" b="1" dirty="0" err="1">
                <a:latin typeface="Arial"/>
                <a:cs typeface="Arial"/>
              </a:rPr>
              <a:t>MyQM</a:t>
            </a:r>
            <a:r>
              <a:rPr lang="en-US" sz="2000" dirty="0">
                <a:latin typeface="Arial"/>
                <a:cs typeface="Arial"/>
              </a:rPr>
              <a:t>. </a:t>
            </a:r>
            <a:endParaRPr lang="en-US"/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Click </a:t>
            </a:r>
            <a:r>
              <a:rPr lang="en-US" sz="2000" b="1" dirty="0">
                <a:latin typeface="Arial"/>
                <a:cs typeface="Arial"/>
              </a:rPr>
              <a:t>Workshop - Register</a:t>
            </a:r>
            <a:r>
              <a:rPr lang="en-US" sz="2000" dirty="0">
                <a:latin typeface="Arial"/>
                <a:cs typeface="Arial"/>
              </a:rPr>
              <a:t> then </a:t>
            </a:r>
            <a:r>
              <a:rPr lang="en-US" sz="2000" b="1" dirty="0">
                <a:latin typeface="Arial"/>
                <a:cs typeface="Arial"/>
              </a:rPr>
              <a:t>Register for QM Rubric Update: HE Seventh Edition</a:t>
            </a:r>
            <a:endParaRPr lang="en-US" b="1" dirty="0">
              <a:latin typeface="Calibri"/>
              <a:cs typeface="Calibri"/>
            </a:endParaRP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Follow steps to register self or others. </a:t>
            </a:r>
            <a:endParaRPr lang="en-US" dirty="0">
              <a:latin typeface="Calibri"/>
              <a:cs typeface="Calibri"/>
            </a:endParaRPr>
          </a:p>
          <a:p>
            <a:endParaRPr lang="en-US" sz="2000" b="1" dirty="0">
              <a:latin typeface="Arial"/>
              <a:cs typeface="Arial"/>
            </a:endParaRPr>
          </a:p>
        </p:txBody>
      </p:sp>
      <p:pic>
        <p:nvPicPr>
          <p:cNvPr id="5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8C48EED-2CE3-92A0-6A95-82B0F3BF7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54" y="886408"/>
            <a:ext cx="1633934" cy="3984172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4449F93-75AD-E705-A522-1FDF4D411EDB}"/>
              </a:ext>
            </a:extLst>
          </p:cNvPr>
          <p:cNvSpPr/>
          <p:nvPr/>
        </p:nvSpPr>
        <p:spPr>
          <a:xfrm>
            <a:off x="5393094" y="3606281"/>
            <a:ext cx="1754155" cy="48519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2AFE3FE-0F8C-471A-BB64-11B93D3A72A4}"/>
              </a:ext>
            </a:extLst>
          </p:cNvPr>
          <p:cNvSpPr/>
          <p:nvPr/>
        </p:nvSpPr>
        <p:spPr>
          <a:xfrm rot="1740000">
            <a:off x="4153296" y="3241496"/>
            <a:ext cx="1267656" cy="47530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6DB1FB-ED61-874D-E983-77B1BCE6A9F9}"/>
              </a:ext>
            </a:extLst>
          </p:cNvPr>
          <p:cNvSpPr txBox="1"/>
          <p:nvPr/>
        </p:nvSpPr>
        <p:spPr>
          <a:xfrm>
            <a:off x="475066" y="4340710"/>
            <a:ext cx="488203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To Access Course:</a:t>
            </a: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Log in to </a:t>
            </a:r>
            <a:r>
              <a:rPr lang="en-US" sz="2000" b="1" dirty="0" err="1">
                <a:latin typeface="Arial"/>
                <a:cs typeface="Arial"/>
              </a:rPr>
              <a:t>MyQM</a:t>
            </a:r>
            <a:r>
              <a:rPr lang="en-US" sz="2000" dirty="0">
                <a:latin typeface="Arial"/>
                <a:cs typeface="Arial"/>
              </a:rPr>
              <a:t>. </a:t>
            </a:r>
            <a:endParaRPr lang="en-US"/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Click </a:t>
            </a:r>
            <a:r>
              <a:rPr lang="en-US" sz="2000" b="1" dirty="0">
                <a:latin typeface="Arial"/>
                <a:cs typeface="Arial"/>
              </a:rPr>
              <a:t>Classroom </a:t>
            </a:r>
            <a:r>
              <a:rPr lang="en-US" sz="2000" dirty="0">
                <a:latin typeface="Arial"/>
                <a:cs typeface="Arial"/>
              </a:rPr>
              <a:t>icon.</a:t>
            </a:r>
            <a:endParaRPr lang="en-US" dirty="0">
              <a:latin typeface="Calibri"/>
              <a:cs typeface="Calibri"/>
            </a:endParaRPr>
          </a:p>
          <a:p>
            <a:pPr marL="285115" indent="-285115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Locate and click the </a:t>
            </a:r>
            <a:r>
              <a:rPr lang="en-US" sz="2000" b="1" dirty="0">
                <a:latin typeface="Arial"/>
                <a:cs typeface="Arial"/>
              </a:rPr>
              <a:t>June 5, 2023, Rubric Update </a:t>
            </a:r>
            <a:r>
              <a:rPr lang="en-US" sz="2000" dirty="0">
                <a:latin typeface="Arial"/>
                <a:cs typeface="Arial"/>
              </a:rPr>
              <a:t>course.</a:t>
            </a:r>
          </a:p>
          <a:p>
            <a:endParaRPr lang="en-US" sz="2000" b="1" dirty="0">
              <a:latin typeface="Arial"/>
              <a:cs typeface="Arial"/>
            </a:endParaRPr>
          </a:p>
        </p:txBody>
      </p:sp>
      <p:pic>
        <p:nvPicPr>
          <p:cNvPr id="12" name="Picture 12" descr="Icon&#10;&#10;Description automatically generated">
            <a:extLst>
              <a:ext uri="{FF2B5EF4-FFF2-40B4-BE49-F238E27FC236}">
                <a16:creationId xmlns:a16="http://schemas.microsoft.com/office/drawing/2014/main" id="{4249B0E1-6490-191A-538C-5B66E53A09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6442" y="4667346"/>
            <a:ext cx="640897" cy="5930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781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7543" y="2507794"/>
            <a:ext cx="5626536" cy="184241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QM Rubric Changes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7" y="2550636"/>
            <a:ext cx="1627902" cy="1756728"/>
          </a:xfrm>
        </p:spPr>
      </p:pic>
      <p:sp>
        <p:nvSpPr>
          <p:cNvPr id="5" name="Rectangle 4"/>
          <p:cNvSpPr/>
          <p:nvPr/>
        </p:nvSpPr>
        <p:spPr>
          <a:xfrm>
            <a:off x="2429615" y="2358072"/>
            <a:ext cx="6073682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29615" y="4416799"/>
            <a:ext cx="6073682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878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1936" y="643097"/>
            <a:ext cx="6176865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Changes to the Rubric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1E549DE-A5BD-AB98-C19D-CC47552D4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161721"/>
              </p:ext>
            </p:extLst>
          </p:nvPr>
        </p:nvGraphicFramePr>
        <p:xfrm>
          <a:off x="534712" y="1839019"/>
          <a:ext cx="6514266" cy="481966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25754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  <a:gridCol w="1694256">
                  <a:extLst>
                    <a:ext uri="{9D8B030D-6E8A-4147-A177-3AD203B41FA5}">
                      <a16:colId xmlns:a16="http://schemas.microsoft.com/office/drawing/2014/main" val="2140006777"/>
                    </a:ext>
                  </a:extLst>
                </a:gridCol>
                <a:gridCol w="1694256">
                  <a:extLst>
                    <a:ext uri="{9D8B030D-6E8A-4147-A177-3AD203B41FA5}">
                      <a16:colId xmlns:a16="http://schemas.microsoft.com/office/drawing/2014/main" val="2908198058"/>
                    </a:ext>
                  </a:extLst>
                </a:gridCol>
              </a:tblGrid>
              <a:tr h="64381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QM HE Rubric (6th Edition)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QM HE Rubric (7th Edition)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General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Specific Review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Essential SRS 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(3 points)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Very Important SRS </a:t>
                      </a:r>
                      <a:br>
                        <a:rPr lang="en-US" dirty="0">
                          <a:latin typeface="Arial"/>
                        </a:rPr>
                      </a:br>
                      <a:r>
                        <a:rPr lang="en-US" dirty="0">
                          <a:latin typeface="Arial"/>
                        </a:rPr>
                        <a:t>(2 points)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64232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Important SRS </a:t>
                      </a:r>
                    </a:p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(1 point)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3974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Total Points 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74816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Points Required to Meet Expectations </a:t>
                      </a:r>
                      <a:r>
                        <a:rPr lang="en-US" sz="1500" dirty="0">
                          <a:latin typeface="Arial"/>
                        </a:rPr>
                        <a:t>(All 3-point Essential SRS also "Met".)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37602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7630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480220"/>
            <a:ext cx="6508867" cy="639763"/>
          </a:xfrm>
          <a:prstGeom prst="rect">
            <a:avLst/>
          </a:prstGeom>
          <a:solidFill>
            <a:srgbClr val="BF22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8356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Key Rubric Changes Overall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185" y="6189080"/>
            <a:ext cx="1990994" cy="461379"/>
          </a:xfrm>
        </p:spPr>
      </p:pic>
      <p:sp>
        <p:nvSpPr>
          <p:cNvPr id="6" name="Rectangle 5"/>
          <p:cNvSpPr/>
          <p:nvPr/>
        </p:nvSpPr>
        <p:spPr>
          <a:xfrm>
            <a:off x="0" y="6231664"/>
            <a:ext cx="9144000" cy="1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ACD81DFC-0602-31E7-D04C-94828E3EC6E4}"/>
              </a:ext>
            </a:extLst>
          </p:cNvPr>
          <p:cNvSpPr txBox="1"/>
          <p:nvPr/>
        </p:nvSpPr>
        <p:spPr>
          <a:xfrm>
            <a:off x="375527" y="1357853"/>
            <a:ext cx="8309349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Wording: 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"Blended Courses" now "</a:t>
            </a:r>
            <a:r>
              <a:rPr lang="en-US" sz="2800" b="1" dirty="0">
                <a:latin typeface="Arial"/>
                <a:cs typeface="Arial"/>
              </a:rPr>
              <a:t>Hybrid Courses</a:t>
            </a:r>
            <a:r>
              <a:rPr lang="en-US" sz="2800" dirty="0">
                <a:latin typeface="Arial"/>
                <a:cs typeface="Arial"/>
              </a:rPr>
              <a:t>"</a:t>
            </a:r>
            <a:endParaRPr lang="en-US" dirty="0">
              <a:latin typeface="Calibri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"Learning objectives or competencies" now "</a:t>
            </a:r>
            <a:r>
              <a:rPr lang="en-US" sz="2800" b="1" dirty="0">
                <a:latin typeface="Arial"/>
                <a:cs typeface="Arial"/>
              </a:rPr>
              <a:t>learning objectives</a:t>
            </a:r>
            <a:r>
              <a:rPr lang="en-US" sz="2800" dirty="0">
                <a:latin typeface="Arial"/>
                <a:cs typeface="Arial"/>
              </a:rPr>
              <a:t>"</a:t>
            </a:r>
            <a:endParaRPr lang="en-US" sz="2800" dirty="0">
              <a:latin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Special instructions added for </a:t>
            </a:r>
            <a:r>
              <a:rPr lang="en-US" sz="2800" b="1" dirty="0">
                <a:latin typeface="Arial"/>
                <a:cs typeface="Arial"/>
              </a:rPr>
              <a:t>course types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b="1" dirty="0">
                <a:latin typeface="Arial"/>
                <a:cs typeface="Arial"/>
              </a:rPr>
              <a:t>modalities</a:t>
            </a:r>
            <a:r>
              <a:rPr lang="en-US" sz="2800" dirty="0">
                <a:latin typeface="Arial"/>
                <a:cs typeface="Arial"/>
              </a:rPr>
              <a:t>, and </a:t>
            </a:r>
            <a:r>
              <a:rPr lang="en-US" sz="2800" b="1" dirty="0">
                <a:latin typeface="Arial"/>
                <a:cs typeface="Arial"/>
              </a:rPr>
              <a:t>reviewers</a:t>
            </a: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Emphasis on creating </a:t>
            </a:r>
            <a:r>
              <a:rPr lang="en-US" sz="2800" b="1" dirty="0">
                <a:latin typeface="Arial"/>
                <a:cs typeface="Arial"/>
              </a:rPr>
              <a:t>welcoming and inclusive</a:t>
            </a:r>
            <a:r>
              <a:rPr lang="en-US" sz="2800" dirty="0">
                <a:latin typeface="Arial"/>
                <a:cs typeface="Arial"/>
              </a:rPr>
              <a:t> courses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Other changes to provide additional clarification (editorial, grammatical, etc.)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69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65325" y="0"/>
            <a:ext cx="1878676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21" y="643097"/>
            <a:ext cx="6090413" cy="92526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BA2229"/>
                </a:solidFill>
                <a:latin typeface="Arial"/>
                <a:cs typeface="Arial"/>
              </a:rPr>
              <a:t>Key Changes in GS1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12" y="2550636"/>
            <a:ext cx="1627903" cy="1756728"/>
          </a:xfrm>
        </p:spPr>
      </p:pic>
      <p:sp>
        <p:nvSpPr>
          <p:cNvPr id="9" name="Rectangle 8"/>
          <p:cNvSpPr/>
          <p:nvPr/>
        </p:nvSpPr>
        <p:spPr>
          <a:xfrm>
            <a:off x="476749" y="1568363"/>
            <a:ext cx="6073683" cy="83128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9E27EB8-03A3-2B1E-9695-9187601E9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04280"/>
              </p:ext>
            </p:extLst>
          </p:nvPr>
        </p:nvGraphicFramePr>
        <p:xfrm>
          <a:off x="534712" y="1839019"/>
          <a:ext cx="6410127" cy="38572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410127">
                  <a:extLst>
                    <a:ext uri="{9D8B030D-6E8A-4147-A177-3AD203B41FA5}">
                      <a16:colId xmlns:a16="http://schemas.microsoft.com/office/drawing/2014/main" val="879418740"/>
                    </a:ext>
                  </a:extLst>
                </a:gridCol>
              </a:tblGrid>
              <a:tr h="3825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GS1: Course Overview and 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52896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/>
                        </a:rPr>
                        <a:t>1.3 (</a:t>
                      </a:r>
                      <a:r>
                        <a:rPr lang="en-US" b="1" dirty="0">
                          <a:latin typeface="Arial"/>
                        </a:rPr>
                        <a:t>revised</a:t>
                      </a:r>
                      <a:r>
                        <a:rPr lang="en-US" b="0" dirty="0">
                          <a:latin typeface="Arial"/>
                        </a:rPr>
                        <a:t>): Communication guidelines for the course are clearly stated. </a:t>
                      </a:r>
                      <a:endParaRPr lang="en-US" b="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784684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>
                          <a:latin typeface="Arial"/>
                        </a:rPr>
                        <a:t>1.6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Technical skills and digital information literacy skills expected of the learner are clearly stated. </a:t>
                      </a:r>
                      <a:endParaRPr lang="en-US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362605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1.7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Required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prior knowledge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 in the discipline and/or any specific competencies are clearly stated in the course site.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8793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1.8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The self-introduction by the instructor is </a:t>
                      </a:r>
                      <a:r>
                        <a:rPr lang="en-US" sz="1800" b="1" i="0" u="none" strike="noStrike" noProof="0" dirty="0">
                          <a:solidFill>
                            <a:srgbClr val="C00000"/>
                          </a:solidFill>
                          <a:latin typeface="Arial"/>
                        </a:rPr>
                        <a:t>welcoming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and is available in the course site.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64232"/>
                  </a:ext>
                </a:extLst>
              </a:tr>
              <a:tr h="37211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1.9 (</a:t>
                      </a: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revised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): Learners have the opportunity to introduce themselves.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2397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23766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L Presentation Templat.pptx" id="{BC452B6F-6F60-4CFB-937E-046BABC38783}" vid="{C8151E4A-D65B-4150-8578-D11EBD4A5B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8c8ebe-84a8-4176-80ec-e85178785cb7" xsi:nil="true"/>
    <lcf76f155ced4ddcb4097134ff3c332f xmlns="6a0ea7f1-02be-4191-bac8-a5bdeae1f4a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EF2DC791511642815ECCF21734F492" ma:contentTypeVersion="16" ma:contentTypeDescription="Create a new document." ma:contentTypeScope="" ma:versionID="56c11d944944852e458f9d2300e0c8fe">
  <xsd:schema xmlns:xsd="http://www.w3.org/2001/XMLSchema" xmlns:xs="http://www.w3.org/2001/XMLSchema" xmlns:p="http://schemas.microsoft.com/office/2006/metadata/properties" xmlns:ns2="6a0ea7f1-02be-4191-bac8-a5bdeae1f4aa" xmlns:ns3="128c8ebe-84a8-4176-80ec-e85178785cb7" targetNamespace="http://schemas.microsoft.com/office/2006/metadata/properties" ma:root="true" ma:fieldsID="6778bbac25567f72728f0ab8e5ed0df3" ns2:_="" ns3:_="">
    <xsd:import namespace="6a0ea7f1-02be-4191-bac8-a5bdeae1f4aa"/>
    <xsd:import namespace="128c8ebe-84a8-4176-80ec-e85178785c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ea7f1-02be-4191-bac8-a5bdeae1f4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09ac4f4-d777-4965-b69d-93f5a201fe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8c8ebe-84a8-4176-80ec-e85178785cb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f64e7-5cd5-495c-8601-18bded2fd697}" ma:internalName="TaxCatchAll" ma:showField="CatchAllData" ma:web="128c8ebe-84a8-4176-80ec-e85178785c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2DAF26-EB66-47B7-AE45-86828EFFA4DD}">
  <ds:schemaRefs>
    <ds:schemaRef ds:uri="128c8ebe-84a8-4176-80ec-e85178785cb7"/>
    <ds:schemaRef ds:uri="6a0ea7f1-02be-4191-bac8-a5bdeae1f4a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8BD8CE-405A-4AC4-BB7E-B018ED5BB9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C19D56-6E56-4699-9971-6372D65D86AB}">
  <ds:schemaRefs>
    <ds:schemaRef ds:uri="128c8ebe-84a8-4176-80ec-e85178785cb7"/>
    <ds:schemaRef ds:uri="6a0ea7f1-02be-4191-bac8-a5bdeae1f4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588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1_Office Theme</vt:lpstr>
      <vt:lpstr>Changes to the  Quality Matters 7th Edition HE Rubric</vt:lpstr>
      <vt:lpstr>Agenda</vt:lpstr>
      <vt:lpstr>QM Rubric Update</vt:lpstr>
      <vt:lpstr>QM Rubric Update </vt:lpstr>
      <vt:lpstr>QM Rubric Update </vt:lpstr>
      <vt:lpstr>QM Rubric Changes</vt:lpstr>
      <vt:lpstr>Changes to the Rubric</vt:lpstr>
      <vt:lpstr>Key Rubric Changes Overall</vt:lpstr>
      <vt:lpstr>Key Changes in GS1</vt:lpstr>
      <vt:lpstr>Key Changes in GS2</vt:lpstr>
      <vt:lpstr>Key Changes in GS3</vt:lpstr>
      <vt:lpstr>Key Changes in GS3</vt:lpstr>
      <vt:lpstr>Key Changes in GS4</vt:lpstr>
      <vt:lpstr>Key Changes in GS5</vt:lpstr>
      <vt:lpstr>Key Changes in GS6</vt:lpstr>
      <vt:lpstr>Key Changes in GS7</vt:lpstr>
      <vt:lpstr>Key Changes in GS8</vt:lpstr>
      <vt:lpstr>Key Changes in GS8</vt:lpstr>
      <vt:lpstr>Resources</vt:lpstr>
      <vt:lpstr>Announcements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Williams Michael D</dc:creator>
  <cp:lastModifiedBy>Francesco Crocco</cp:lastModifiedBy>
  <cp:revision>1196</cp:revision>
  <dcterms:created xsi:type="dcterms:W3CDTF">2018-08-06T16:49:34Z</dcterms:created>
  <dcterms:modified xsi:type="dcterms:W3CDTF">2023-06-15T18:50:31Z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0x0101001CEF2DC791511642815ECCF21734F492</vt:lpwstr>
  </property>
  <property fmtid="{D5CDD505-2E9C-101B-9397-08002B2CF9AE}" pid="3" name="MediaServiceImageTags">
    <vt:lpwstr/>
  </property>
  <property fmtid="{D5CDD505-2E9C-101B-9397-08002B2CF9AE}" pid="4" name="ArticulateGUID">
    <vt:lpwstr>FC5DF8D8-A272-48FF-A790-306C8FE05633</vt:lpwstr>
  </property>
  <property fmtid="{D5CDD505-2E9C-101B-9397-08002B2CF9AE}" pid="5" name="ArticulatePath">
    <vt:lpwstr>https://ullafayette.sharepoint.com/sites/DistanceLearningDeptTeam/Shared Documents/General/Instructional Support/Department Meetings/DL PD Presentation Template</vt:lpwstr>
  </property>
</Properties>
</file>