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316" r:id="rId3"/>
    <p:sldId id="326" r:id="rId4"/>
    <p:sldId id="365" r:id="rId5"/>
    <p:sldId id="333" r:id="rId6"/>
    <p:sldId id="336" r:id="rId7"/>
    <p:sldId id="338" r:id="rId8"/>
    <p:sldId id="339" r:id="rId9"/>
    <p:sldId id="340" r:id="rId10"/>
    <p:sldId id="341" r:id="rId11"/>
    <p:sldId id="337" r:id="rId12"/>
    <p:sldId id="343" r:id="rId13"/>
    <p:sldId id="344" r:id="rId14"/>
    <p:sldId id="346" r:id="rId15"/>
    <p:sldId id="342" r:id="rId16"/>
    <p:sldId id="345" r:id="rId17"/>
    <p:sldId id="347" r:id="rId18"/>
    <p:sldId id="348" r:id="rId19"/>
    <p:sldId id="350" r:id="rId20"/>
    <p:sldId id="349" r:id="rId21"/>
    <p:sldId id="353" r:id="rId22"/>
    <p:sldId id="351" r:id="rId23"/>
    <p:sldId id="354" r:id="rId24"/>
    <p:sldId id="355" r:id="rId25"/>
    <p:sldId id="357" r:id="rId26"/>
    <p:sldId id="356" r:id="rId27"/>
    <p:sldId id="352" r:id="rId28"/>
    <p:sldId id="360" r:id="rId29"/>
    <p:sldId id="359" r:id="rId30"/>
    <p:sldId id="361" r:id="rId31"/>
    <p:sldId id="362" r:id="rId32"/>
    <p:sldId id="363" r:id="rId33"/>
    <p:sldId id="358" r:id="rId34"/>
    <p:sldId id="36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Dean" initials="JD" lastIdx="4" clrIdx="0">
    <p:extLst>
      <p:ext uri="{19B8F6BF-5375-455C-9EA6-DF929625EA0E}">
        <p15:presenceInfo xmlns:p15="http://schemas.microsoft.com/office/powerpoint/2012/main" userId="S::jdean@theadditiveagency.com::48d7c856-aa91-4f9a-9c9d-c7de74b978a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87"/>
    <a:srgbClr val="CB333B"/>
    <a:srgbClr val="64B1E7"/>
    <a:srgbClr val="000000"/>
    <a:srgbClr val="727F8A"/>
    <a:srgbClr val="A0AAB2"/>
    <a:srgbClr val="405363"/>
    <a:srgbClr val="A3BAC2"/>
    <a:srgbClr val="D29000"/>
    <a:srgbClr val="002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0A1B5D5-9B99-4C35-A422-299274C87663}"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18"/>
    <p:restoredTop sz="89326"/>
  </p:normalViewPr>
  <p:slideViewPr>
    <p:cSldViewPr snapToGrid="0" snapToObjects="1">
      <p:cViewPr varScale="1">
        <p:scale>
          <a:sx n="110" d="100"/>
          <a:sy n="110" d="100"/>
        </p:scale>
        <p:origin x="948" y="96"/>
      </p:cViewPr>
      <p:guideLst/>
    </p:cSldViewPr>
  </p:slideViewPr>
  <p:outlineViewPr>
    <p:cViewPr>
      <p:scale>
        <a:sx n="33" d="100"/>
        <a:sy n="33" d="100"/>
      </p:scale>
      <p:origin x="0" y="-201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2" d="100"/>
        <a:sy n="152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54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01379A-EF37-704C-8538-D0F73F424F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CBE97-3D0C-5045-9FE9-7F95CA6BE3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CE2166-158B-7043-BC3D-862E3961CD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20385E-9AEC-AE4B-9F29-034FFD6546A1}" type="slidenum">
              <a:rPr lang="en-US" smtClean="0">
                <a:latin typeface="Avenir Book" panose="02000503020000020003" pitchFamily="2" charset="0"/>
              </a:rPr>
              <a:t>‹#›</a:t>
            </a:fld>
            <a:endParaRPr lang="en-US" dirty="0">
              <a:latin typeface="Avenir Book" panose="02000503020000020003" pitchFamily="2" charset="0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7B6664E-7B47-9F48-A0F4-96D7B082EC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E0C87-C4B2-804D-A271-30F16C3C06F1}" type="datetimeFigureOut">
              <a:rPr lang="en-US" smtClean="0">
                <a:latin typeface="Avenir Book" panose="02000503020000020003" pitchFamily="2" charset="0"/>
              </a:rPr>
              <a:t>7/12/2023</a:t>
            </a:fld>
            <a:endParaRPr lang="en-US" dirty="0">
              <a:latin typeface="Avenir Book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254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venir Book" panose="02000503020000020003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venir Book" panose="02000503020000020003" pitchFamily="2" charset="0"/>
              </a:defRPr>
            </a:lvl1pPr>
          </a:lstStyle>
          <a:p>
            <a:fld id="{59D088AB-38D9-574D-9FE4-C1ABD659377A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venir Book" panose="02000503020000020003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venir Book" panose="02000503020000020003" pitchFamily="2" charset="0"/>
              </a:defRPr>
            </a:lvl1pPr>
          </a:lstStyle>
          <a:p>
            <a:fld id="{9AC9CC7F-D7FD-7142-9894-9CD0A54CFB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17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venir Book" panose="02000503020000020003" pitchFamily="2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C9CC7F-D7FD-7142-9894-9CD0A54CFBF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83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C9CC7F-D7FD-7142-9894-9CD0A54CFBF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241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C9CC7F-D7FD-7142-9894-9CD0A54CFBF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778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C9CC7F-D7FD-7142-9894-9CD0A54CFBFA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17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C9CC7F-D7FD-7142-9894-9CD0A54CFBFA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29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C9CC7F-D7FD-7142-9894-9CD0A54CFBFA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7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156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9FBE8-57B1-984B-85C1-A3E9EEE3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3B3998B0-802F-B748-B5BA-6FE0D7471297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41248" y="1828800"/>
            <a:ext cx="10515600" cy="4352544"/>
          </a:xfrm>
        </p:spPr>
        <p:txBody>
          <a:bodyPr/>
          <a:lstStyle>
            <a:lvl1pPr marL="0" indent="0">
              <a:buNone/>
              <a:defRPr b="0" i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14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F2A658F-CD0B-4645-8298-83CE8302A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0D1DCB07-D8B9-C74E-BA30-F4E3DA9511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070101"/>
            <a:ext cx="12192000" cy="4787899"/>
          </a:xfrm>
        </p:spPr>
        <p:txBody>
          <a:bodyPr/>
          <a:lstStyle>
            <a:lvl1pPr marL="0" indent="0">
              <a:buNone/>
              <a:defRPr b="0" i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58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A667-DD05-564E-B57D-77CECB3A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5599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0100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A50C72-A748-3942-84B7-F760B0926860}"/>
              </a:ext>
            </a:extLst>
          </p:cNvPr>
          <p:cNvSpPr/>
          <p:nvPr userDrawn="1"/>
        </p:nvSpPr>
        <p:spPr>
          <a:xfrm>
            <a:off x="0" y="0"/>
            <a:ext cx="12191999" cy="1188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09ACB7-C4B8-BE4D-89C8-72E79D9640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648" y="290621"/>
            <a:ext cx="3174161" cy="748622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8D3CF669-7F3B-FD45-964A-F864A20ECE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1194" y="2309018"/>
            <a:ext cx="10515600" cy="1325563"/>
          </a:xfrm>
        </p:spPr>
        <p:txBody>
          <a:bodyPr/>
          <a:lstStyle>
            <a:lvl1pPr>
              <a:defRPr b="1" i="0"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85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 with Block S (White)">
    <p:bg>
      <p:bgPr>
        <a:solidFill>
          <a:srgbClr val="003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A64F7FD-48E2-DA43-BB1D-ECE2A1CC9D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4127" y="2294951"/>
            <a:ext cx="6028095" cy="1039761"/>
          </a:xfrm>
          <a:prstGeom prst="rect">
            <a:avLst/>
          </a:prstGeom>
        </p:spPr>
        <p:txBody>
          <a:bodyPr wrap="square" tIns="0" bIns="0" anchor="t" anchorCtr="0">
            <a:normAutofit/>
          </a:bodyPr>
          <a:lstStyle>
            <a:lvl1pPr algn="l">
              <a:defRPr sz="4000" b="1" i="0" cap="all" baseline="0">
                <a:solidFill>
                  <a:schemeClr val="bg1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98BC3CA3-7842-CE40-88A6-5F4FAFC30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4080" y="3561607"/>
            <a:ext cx="6028095" cy="9193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Avenir" panose="02000503020000020003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9CC592-342D-4E4B-AABD-3A2CBB4A17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54080" y="4948147"/>
            <a:ext cx="3027305" cy="67753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2619F7-9083-C74A-8762-186AC59C03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952" r="125"/>
          <a:stretch/>
        </p:blipFill>
        <p:spPr>
          <a:xfrm>
            <a:off x="-349348" y="476621"/>
            <a:ext cx="4898251" cy="5904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4080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 userDrawn="1">
          <p15:clr>
            <a:srgbClr val="FBAE40"/>
          </p15:clr>
        </p15:guide>
        <p15:guide id="2" pos="2376" userDrawn="1">
          <p15:clr>
            <a:srgbClr val="FBAE40"/>
          </p15:clr>
        </p15:guide>
        <p15:guide id="3" orient="horz" pos="2880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Block S (Navy)">
    <p:bg>
      <p:bgPr>
        <a:solidFill>
          <a:srgbClr val="003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4F5E146-BDE2-8544-92FF-8D9031C23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9647" y="3227285"/>
            <a:ext cx="6028095" cy="1039761"/>
          </a:xfrm>
          <a:prstGeom prst="rect">
            <a:avLst/>
          </a:prstGeom>
        </p:spPr>
        <p:txBody>
          <a:bodyPr wrap="square" tIns="0" bIns="0" anchor="t" anchorCtr="0">
            <a:normAutofit/>
          </a:bodyPr>
          <a:lstStyle>
            <a:lvl1pPr algn="l">
              <a:defRPr sz="4000" b="1" i="0" cap="all" baseline="0">
                <a:solidFill>
                  <a:schemeClr val="bg1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E05AD27-33A0-2848-A6E7-E70E620F5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493941"/>
            <a:ext cx="6028095" cy="9193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Avenir" panose="02000503020000020003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AB7BD1A-46B8-1349-9B5B-35D84BB2C8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" y="431770"/>
            <a:ext cx="3669716" cy="82131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C4B5B17-C9C8-AD40-BF2A-617C2E3A5B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76873" y="1539146"/>
            <a:ext cx="5115127" cy="562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394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hoto (Orange)">
    <p:bg>
      <p:bgPr>
        <a:solidFill>
          <a:srgbClr val="003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369042D0-5033-4541-ADD4-1239414CD9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82576" y="0"/>
            <a:ext cx="4809423" cy="68580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b="0" i="0"/>
            </a:lvl1pPr>
          </a:lstStyle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60DD82-7D08-4341-9F2F-63E270194A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7200" y="432458"/>
            <a:ext cx="3669716" cy="821317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CCD451E-3EA3-664B-9CC7-0DF19F8203D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0" y="2732049"/>
            <a:ext cx="4125951" cy="1534997"/>
          </a:xfrm>
          <a:prstGeom prst="rect">
            <a:avLst/>
          </a:prstGeom>
        </p:spPr>
        <p:txBody>
          <a:bodyPr wrap="square" tIns="0" bIns="0" anchor="t" anchorCtr="0">
            <a:normAutofit/>
          </a:bodyPr>
          <a:lstStyle>
            <a:lvl1pPr algn="l">
              <a:defRPr sz="4000" b="1" i="0" cap="all" baseline="0">
                <a:solidFill>
                  <a:schemeClr val="bg1"/>
                </a:solidFill>
                <a:latin typeface="Avenir Black" panose="02000503020000020003" pitchFamily="2" charset="0"/>
              </a:defRPr>
            </a:lvl1pPr>
          </a:lstStyle>
          <a:p>
            <a:r>
              <a:rPr lang="en-US" dirty="0"/>
              <a:t>Click to edit copy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43E6B3A-B824-CA4E-88FF-7DF6A608F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154" y="4493941"/>
            <a:ext cx="4035998" cy="9193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aseline="0">
                <a:solidFill>
                  <a:schemeClr val="bg1"/>
                </a:solidFill>
                <a:latin typeface="Avenir" panose="02000503020000020003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01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 with Photo (Orang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4CE4860-A241-4D4E-B591-F180A295DEA6}"/>
              </a:ext>
            </a:extLst>
          </p:cNvPr>
          <p:cNvSpPr/>
          <p:nvPr userDrawn="1"/>
        </p:nvSpPr>
        <p:spPr>
          <a:xfrm>
            <a:off x="0" y="4013735"/>
            <a:ext cx="12191999" cy="2844266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369042D0-5033-4541-ADD4-1239414CD9A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013735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b="0" i="0"/>
            </a:lvl1pPr>
          </a:lstStyle>
          <a:p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43E6B3A-B824-CA4E-88FF-7DF6A608F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187" y="5510264"/>
            <a:ext cx="4035998" cy="77055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  <a:latin typeface="Avenir" panose="02000503020000020003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CCD451E-3EA3-664B-9CC7-0DF19F8203D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7210" y="4590918"/>
            <a:ext cx="4125951" cy="770553"/>
          </a:xfrm>
          <a:prstGeom prst="rect">
            <a:avLst/>
          </a:prstGeom>
        </p:spPr>
        <p:txBody>
          <a:bodyPr wrap="square" tIns="0" bIns="0" anchor="t" anchorCtr="0">
            <a:normAutofit/>
          </a:bodyPr>
          <a:lstStyle>
            <a:lvl1pPr algn="l">
              <a:defRPr sz="2800" b="0" i="0" cap="all" baseline="0">
                <a:solidFill>
                  <a:schemeClr val="bg1"/>
                </a:solidFill>
                <a:latin typeface="Avenir" panose="02000503020000020003" pitchFamily="2" charset="0"/>
              </a:defRPr>
            </a:lvl1pPr>
          </a:lstStyle>
          <a:p>
            <a:r>
              <a:rPr lang="en-US" dirty="0"/>
              <a:t>Click to edit copy</a:t>
            </a:r>
          </a:p>
        </p:txBody>
      </p:sp>
    </p:spTree>
    <p:extLst>
      <p:ext uri="{BB962C8B-B14F-4D97-AF65-F5344CB8AC3E}">
        <p14:creationId xmlns:p14="http://schemas.microsoft.com/office/powerpoint/2010/main" val="218278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bg>
      <p:bgPr>
        <a:solidFill>
          <a:srgbClr val="003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7A350-A569-4D4A-A8C5-9F53139FA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04DD360-C2B2-1A49-B668-FE02618F2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 sz="3200" b="0" i="0">
                <a:solidFill>
                  <a:schemeClr val="bg1"/>
                </a:solidFill>
              </a:defRPr>
            </a:lvl1pPr>
            <a:lvl2pPr marL="9525" indent="0">
              <a:buNone/>
              <a:tabLst/>
              <a:defRPr sz="2800" b="0" i="0">
                <a:solidFill>
                  <a:schemeClr val="bg1"/>
                </a:solidFill>
              </a:defRPr>
            </a:lvl2pPr>
            <a:lvl3pPr marL="9525" indent="0">
              <a:buNone/>
              <a:tabLst/>
              <a:defRPr sz="2800" b="0" i="0">
                <a:solidFill>
                  <a:schemeClr val="bg1"/>
                </a:solidFill>
              </a:defRPr>
            </a:lvl3pPr>
            <a:lvl4pPr marL="9525" indent="0">
              <a:buNone/>
              <a:tabLst/>
              <a:defRPr sz="2400" b="0" i="0">
                <a:solidFill>
                  <a:schemeClr val="bg1"/>
                </a:solidFill>
              </a:defRPr>
            </a:lvl4pPr>
            <a:lvl5pPr marL="9525" indent="0">
              <a:buNone/>
              <a:tabLst/>
              <a:defRPr sz="2400" b="0" i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478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9FBE8-57B1-984B-85C1-A3E9EEE3D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5067853-CEB1-FC44-B005-DDF70C5D1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bg1"/>
              </a:buClr>
              <a:defRPr sz="3200" b="0" i="0"/>
            </a:lvl1pPr>
            <a:lvl2pPr>
              <a:buClr>
                <a:schemeClr val="bg1"/>
              </a:buClr>
              <a:defRPr sz="2800" b="0" i="0"/>
            </a:lvl2pPr>
            <a:lvl3pPr>
              <a:buClr>
                <a:schemeClr val="bg1"/>
              </a:buClr>
              <a:defRPr sz="2800" b="0" i="0"/>
            </a:lvl3pPr>
            <a:lvl4pPr>
              <a:buClr>
                <a:schemeClr val="bg1"/>
              </a:buClr>
              <a:defRPr sz="2400" b="0" i="0"/>
            </a:lvl4pPr>
            <a:lvl5pPr>
              <a:buClr>
                <a:schemeClr val="bg1"/>
              </a:buClr>
              <a:defRPr sz="2400"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071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F407E-022E-794A-A444-D97BCE8B5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029A84-5503-7243-AB5C-33942C7CB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8D58A4AA-3BBA-CD47-9E72-797470530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4612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D03F8-3E42-A544-82DD-AA6A2FE1F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="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2CCD6E-072F-2642-AB45-71658C909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5"/>
            <a:ext cx="5157787" cy="73152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 i="0">
                <a:solidFill>
                  <a:srgbClr val="003087"/>
                </a:solidFill>
                <a:latin typeface="Avenir Book" panose="02000503020000020003" pitchFamily="2" charset="0"/>
                <a:ea typeface="Avenir Book" panose="02000503020000020003" pitchFamily="2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FCF624C1-8860-7343-A9C7-D4AE6D946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51761"/>
            <a:ext cx="5157787" cy="35252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/>
            </a:lvl1pPr>
            <a:lvl2pPr>
              <a:defRPr sz="2400" b="0" i="0"/>
            </a:lvl2pPr>
            <a:lvl3pPr>
              <a:defRPr sz="2400" b="0" i="0"/>
            </a:lvl3pPr>
            <a:lvl4pPr>
              <a:defRPr sz="2000" b="0" i="0"/>
            </a:lvl4pPr>
            <a:lvl5pPr>
              <a:defRPr sz="2000"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6F7A2362-C790-E647-BCBF-A98393C55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5625"/>
            <a:ext cx="5183188" cy="73152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 i="0">
                <a:solidFill>
                  <a:srgbClr val="003087"/>
                </a:solidFill>
                <a:latin typeface="Avenir Book" panose="02000503020000020003" pitchFamily="2" charset="0"/>
                <a:ea typeface="Avenir Book" panose="02000503020000020003" pitchFamily="2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03FD1DC2-B954-A943-AD79-573CC1E41B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51761"/>
            <a:ext cx="5183188" cy="352520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0" i="0"/>
            </a:lvl1pPr>
            <a:lvl2pPr>
              <a:defRPr sz="2400" b="0" i="0"/>
            </a:lvl2pPr>
            <a:lvl3pPr>
              <a:defRPr sz="2400" b="0" i="0"/>
            </a:lvl3pPr>
            <a:lvl4pPr>
              <a:defRPr sz="2000" b="0" i="0"/>
            </a:lvl4pPr>
            <a:lvl5pPr>
              <a:defRPr sz="2000"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61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CC5045-1D03-7D4A-9807-27BCB241B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254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id="{08139C9B-1722-DF45-9141-674D6389476B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55845"/>
            <a:ext cx="10515600" cy="0"/>
          </a:xfrm>
          <a:prstGeom prst="line">
            <a:avLst/>
          </a:prstGeom>
          <a:ln>
            <a:solidFill>
              <a:srgbClr val="003087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B074448F-ECDF-DC44-9F43-FD59771C7B33}"/>
              </a:ext>
            </a:extLst>
          </p:cNvPr>
          <p:cNvSpPr txBox="1"/>
          <p:nvPr userDrawn="1"/>
        </p:nvSpPr>
        <p:spPr>
          <a:xfrm>
            <a:off x="838200" y="6355845"/>
            <a:ext cx="1919243" cy="365125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r>
              <a:rPr lang="en-US" sz="1100" b="0" i="0" dirty="0">
                <a:solidFill>
                  <a:srgbClr val="003087"/>
                </a:solidFill>
                <a:latin typeface="Sherman Serif Book" pitchFamily="2" charset="77"/>
                <a:ea typeface="Sherman Serif Book" pitchFamily="2" charset="77"/>
                <a:cs typeface="Verdana" panose="020B0604030504040204" pitchFamily="34" charset="0"/>
              </a:rPr>
              <a:t>Louisiana Tech University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5617610D-C255-5549-8A79-A9BD2F9C5841}"/>
              </a:ext>
            </a:extLst>
          </p:cNvPr>
          <p:cNvSpPr txBox="1"/>
          <p:nvPr userDrawn="1"/>
        </p:nvSpPr>
        <p:spPr>
          <a:xfrm>
            <a:off x="9434557" y="6355845"/>
            <a:ext cx="1919243" cy="365125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r"/>
            <a:fld id="{9A343670-1D05-7C47-B2D6-B371475A4076}" type="slidenum">
              <a:rPr lang="en-US" sz="1000" b="0" i="0" smtClean="0">
                <a:solidFill>
                  <a:srgbClr val="003087"/>
                </a:solidFill>
                <a:latin typeface="Avenir Book" panose="02000503020000020003" pitchFamily="2" charset="0"/>
                <a:ea typeface="Sherman Sans Book" pitchFamily="2" charset="77"/>
                <a:cs typeface="Verdana" panose="020B0604030504040204" pitchFamily="34" charset="0"/>
              </a:rPr>
              <a:t>‹#›</a:t>
            </a:fld>
            <a:endParaRPr lang="en-US" sz="1000" b="0" i="0" dirty="0">
              <a:solidFill>
                <a:srgbClr val="003087"/>
              </a:solidFill>
              <a:latin typeface="Avenir Book" panose="02000503020000020003" pitchFamily="2" charset="0"/>
              <a:ea typeface="Sherman Sans Book" pitchFamily="2" charset="77"/>
              <a:cs typeface="Verdana" panose="020B060403050404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44A096-1C6D-2A4A-9C43-217180070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6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003087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Arial" panose="020B0604020202020204" pitchFamily="34" charset="0"/>
        <a:buChar char="•"/>
        <a:defRPr sz="3200" b="0" i="0" kern="1200">
          <a:solidFill>
            <a:srgbClr val="003087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System Font Regular"/>
        <a:buChar char="–"/>
        <a:defRPr sz="2800" b="0" i="0" kern="1200">
          <a:solidFill>
            <a:srgbClr val="003087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Wingdings" pitchFamily="2" charset="2"/>
        <a:buChar char="§"/>
        <a:defRPr sz="2800" b="0" i="0" kern="1200">
          <a:solidFill>
            <a:srgbClr val="003087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System Font Regular"/>
        <a:buChar char="–"/>
        <a:defRPr sz="2400" b="0" i="0" kern="1200">
          <a:solidFill>
            <a:srgbClr val="003087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Arial" panose="020B0604020202020204" pitchFamily="34" charset="0"/>
        <a:buChar char="•"/>
        <a:defRPr sz="2400" b="0" i="0" kern="1200">
          <a:solidFill>
            <a:srgbClr val="003087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BCC5045-1D03-7D4A-9807-27BCB241B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254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3">
            <a:extLst>
              <a:ext uri="{FF2B5EF4-FFF2-40B4-BE49-F238E27FC236}">
                <a16:creationId xmlns:a16="http://schemas.microsoft.com/office/drawing/2014/main" id="{08139C9B-1722-DF45-9141-674D6389476B}"/>
              </a:ext>
            </a:extLst>
          </p:cNvPr>
          <p:cNvCxnSpPr>
            <a:cxnSpLocks/>
          </p:cNvCxnSpPr>
          <p:nvPr userDrawn="1"/>
        </p:nvCxnSpPr>
        <p:spPr>
          <a:xfrm>
            <a:off x="838200" y="6355845"/>
            <a:ext cx="10515600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B074448F-ECDF-DC44-9F43-FD59771C7B33}"/>
              </a:ext>
            </a:extLst>
          </p:cNvPr>
          <p:cNvSpPr txBox="1"/>
          <p:nvPr userDrawn="1"/>
        </p:nvSpPr>
        <p:spPr>
          <a:xfrm>
            <a:off x="838200" y="6355845"/>
            <a:ext cx="1919243" cy="365125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r>
              <a:rPr lang="en-US" sz="1100" b="0" i="0" dirty="0">
                <a:solidFill>
                  <a:schemeClr val="bg1"/>
                </a:solidFill>
                <a:latin typeface="Sherman Serif Book" pitchFamily="2" charset="77"/>
                <a:ea typeface="Sherman Serif Book" pitchFamily="2" charset="77"/>
                <a:cs typeface="Verdana" panose="020B0604030504040204" pitchFamily="34" charset="0"/>
              </a:rPr>
              <a:t>Louisiana Tech University</a:t>
            </a:r>
          </a:p>
        </p:txBody>
      </p:sp>
      <p:sp>
        <p:nvSpPr>
          <p:cNvPr id="12" name="TextBox 5">
            <a:extLst>
              <a:ext uri="{FF2B5EF4-FFF2-40B4-BE49-F238E27FC236}">
                <a16:creationId xmlns:a16="http://schemas.microsoft.com/office/drawing/2014/main" id="{5617610D-C255-5549-8A79-A9BD2F9C5841}"/>
              </a:ext>
            </a:extLst>
          </p:cNvPr>
          <p:cNvSpPr txBox="1"/>
          <p:nvPr userDrawn="1"/>
        </p:nvSpPr>
        <p:spPr>
          <a:xfrm>
            <a:off x="9434557" y="6355845"/>
            <a:ext cx="1919243" cy="365125"/>
          </a:xfrm>
          <a:prstGeom prst="rect">
            <a:avLst/>
          </a:prstGeom>
          <a:noFill/>
        </p:spPr>
        <p:txBody>
          <a:bodyPr wrap="none" lIns="0" rIns="0" rtlCol="0" anchor="ctr">
            <a:noAutofit/>
          </a:bodyPr>
          <a:lstStyle/>
          <a:p>
            <a:pPr algn="r"/>
            <a:fld id="{9A343670-1D05-7C47-B2D6-B371475A4076}" type="slidenum">
              <a:rPr lang="en-US" sz="1000" b="0" i="0" smtClean="0">
                <a:solidFill>
                  <a:schemeClr val="bg1"/>
                </a:solidFill>
                <a:latin typeface="Avenir Book" panose="02000503020000020003" pitchFamily="2" charset="0"/>
                <a:ea typeface="Sherman Sans Book" pitchFamily="2" charset="77"/>
                <a:cs typeface="Verdana" panose="020B0604030504040204" pitchFamily="34" charset="0"/>
              </a:rPr>
              <a:t>‹#›</a:t>
            </a:fld>
            <a:endParaRPr lang="en-US" sz="1000" b="0" i="0" dirty="0">
              <a:solidFill>
                <a:schemeClr val="bg1"/>
              </a:solidFill>
              <a:latin typeface="Avenir Book" panose="02000503020000020003" pitchFamily="2" charset="0"/>
              <a:ea typeface="Sherman Sans Book" pitchFamily="2" charset="77"/>
              <a:cs typeface="Verdana" panose="020B060403050404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44A096-1C6D-2A4A-9C43-217180070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8965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64" r:id="rId2"/>
    <p:sldLayoutId id="2147483666" r:id="rId3"/>
    <p:sldLayoutId id="2147483678" r:id="rId4"/>
    <p:sldLayoutId id="2147483671" r:id="rId5"/>
    <p:sldLayoutId id="2147483650" r:id="rId6"/>
    <p:sldLayoutId id="2147483652" r:id="rId7"/>
    <p:sldLayoutId id="2147483653" r:id="rId8"/>
    <p:sldLayoutId id="2147483672" r:id="rId9"/>
    <p:sldLayoutId id="2147483655" r:id="rId10"/>
    <p:sldLayoutId id="2147483654" r:id="rId11"/>
    <p:sldLayoutId id="2147483673" r:id="rId12"/>
    <p:sldLayoutId id="214748369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bg1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Arial" panose="020B0604020202020204" pitchFamily="34" charset="0"/>
        <a:buChar char="•"/>
        <a:defRPr sz="3200" b="0" i="0" kern="1200">
          <a:solidFill>
            <a:schemeClr val="bg1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System Font Regular"/>
        <a:buChar char="–"/>
        <a:defRPr sz="2800" b="0" i="0" kern="1200">
          <a:solidFill>
            <a:schemeClr val="bg1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Wingdings" pitchFamily="2" charset="2"/>
        <a:buChar char="§"/>
        <a:defRPr sz="2800" b="0" i="0" kern="1200">
          <a:solidFill>
            <a:schemeClr val="bg1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System Font Regular"/>
        <a:buChar char="–"/>
        <a:defRPr sz="2400" b="0" i="0" kern="1200">
          <a:solidFill>
            <a:schemeClr val="bg1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rgbClr val="003087"/>
        </a:buClr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Avenir Book" panose="02000503020000020003" pitchFamily="2" charset="0"/>
          <a:ea typeface="Avenir Book" panose="02000503020000020003" pitchFamily="2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attach-a-media-comment-to-a-message-as-an-instructor/ta-p/598" TargetMode="External"/><Relationship Id="rId2" Type="http://schemas.openxmlformats.org/officeDocument/2006/relationships/hyperlink" Target="https://community.canvaslms.com/t5/Instructor-Guide/How-do-I-use-the-Inbox-as-an-instructor/ta-p/628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ommunity.canvaslms.com/t5/Instructor-Guide/How-do-I-archive-a-conversation-as-an-instructor/ta-p/668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add-a-Scheduler-appointment-group-in-a-course-calendar/ta-p/1021" TargetMode="External"/><Relationship Id="rId2" Type="http://schemas.openxmlformats.org/officeDocument/2006/relationships/hyperlink" Target="https://community.canvaslms.com/t5/Instructor-Guide/How-do-I-use-the-Calendar-as-an-instructor/ta-p/917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ommunity.canvaslms.com/t5/Instructor-Guide/How-do-I-view-the-Calendar-iCal-feed-to-subscribe-to-an-external/ta-p/637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unity.canvaslms.com/t5/Instructor-Guide/How-do-I-set-a-time-zone-for-a-course/ta-p/1295" TargetMode="External"/><Relationship Id="rId3" Type="http://schemas.openxmlformats.org/officeDocument/2006/relationships/hyperlink" Target="https://community.canvaslms.com/t5/Instructor-Guide/How-do-I-allow-or-disallow-announcement-replies-in-a-course/ta-p/707" TargetMode="External"/><Relationship Id="rId7" Type="http://schemas.openxmlformats.org/officeDocument/2006/relationships/hyperlink" Target="https://community.canvaslms.com/t5/Instructor-Guide/How-do-I-change-the-language-preference-for-a-course/ta-p/1246" TargetMode="External"/><Relationship Id="rId2" Type="http://schemas.openxmlformats.org/officeDocument/2006/relationships/hyperlink" Target="https://community.canvaslms.com/t5/Instructor-Guide/How-do-I-use-course-settings/ta-p/1267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mmunity.canvaslms.com/t5/Instructor-Guide/How-do-I-manage-Course-Navigation-links/ta-p/1020" TargetMode="External"/><Relationship Id="rId5" Type="http://schemas.openxmlformats.org/officeDocument/2006/relationships/hyperlink" Target="https://community.canvaslms.com/t5/Instructor-Guide/How-do-I-allow-students-to-edit-and-delete-their-own-discussion/ta-p/836" TargetMode="External"/><Relationship Id="rId4" Type="http://schemas.openxmlformats.org/officeDocument/2006/relationships/hyperlink" Target="https://community.canvaslms.com/t5/Instructor-Guide/How-do-I-allow-students-to-attach-files-to-a-course-discussion/ta-p/87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use-the-Accessibility-Checker-in-the-Rich-Content/ta-p/820" TargetMode="External"/><Relationship Id="rId2" Type="http://schemas.openxmlformats.org/officeDocument/2006/relationships/hyperlink" Target="https://community.canvaslms.com/t5/Instructor-Guide/How-do-I-access-the-Rich-Content-Editor-as-an-instructor/ta-p/943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unity.canvaslms.com/t5/Instructor-Guide/How-do-I-use-the-Announcements-Index-Page/ta-p/1113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ommunity.canvaslms.com/t5/Instructor-Guide/How-do-I-use-the-Course-Home-Page-as-an-instructor/ta-p/1250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unity.canvaslms.com/t5/Instructor-Guide/How-do-I-use-the-Syllabus-as-an-instructor/ta-p/638" TargetMode="Externa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community.canvaslms.com/t5/Instructor-Guide/How-do-I-lock-a-module/ta-p/1124" TargetMode="External"/><Relationship Id="rId3" Type="http://schemas.openxmlformats.org/officeDocument/2006/relationships/hyperlink" Target="https://community.canvaslms.com/t5/Instructor-Guide/How-do-I-add-a-module/ta-p/1151" TargetMode="External"/><Relationship Id="rId7" Type="http://schemas.openxmlformats.org/officeDocument/2006/relationships/hyperlink" Target="https://community.canvaslms.com/t5/Instructor-Guide/How-do-I-add-requirements-to-a-module/ta-p/1131" TargetMode="External"/><Relationship Id="rId2" Type="http://schemas.openxmlformats.org/officeDocument/2006/relationships/hyperlink" Target="https://community.canvaslms.com/t5/Instructor-Guide/How-do-I-use-the-Modules-Index-Page/ta-p/926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mmunity.canvaslms.com/t5/Instructor-Guide/How-do-I-add-prerequisites-to-a-module/ta-p/1123" TargetMode="External"/><Relationship Id="rId5" Type="http://schemas.openxmlformats.org/officeDocument/2006/relationships/hyperlink" Target="https://community.canvaslms.com/t5/Instructor-Guide/How-do-I-move-or-reorder-a-module/ta-p/1150" TargetMode="External"/><Relationship Id="rId4" Type="http://schemas.openxmlformats.org/officeDocument/2006/relationships/hyperlink" Target="https://community.canvaslms.com/t5/Instructor-Guide/How-do-I-add-course-content-as-module-items/ta-p/1157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link-to-other-Canvas-pages-in-a-course/ta-p/787" TargetMode="External"/><Relationship Id="rId2" Type="http://schemas.openxmlformats.org/officeDocument/2006/relationships/hyperlink" Target="https://community.canvaslms.com/t5/Instructor-Guide/How-do-I-use-the-Pages-Index-Page/ta-p/1005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can-I-require-students-to-reply-to-a-course-discussion/ta-p/1100" TargetMode="External"/><Relationship Id="rId2" Type="http://schemas.openxmlformats.org/officeDocument/2006/relationships/hyperlink" Target="https://community.canvaslms.com/t5/Instructor-Guide/How-do-I-use-the-Discussions-Index-Page/ta-p/886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ommunity.canvaslms.com/t5/Instructor-Guide/How-do-I-use-peer-review-discussions-in-a-course/ta-p/692" TargetMode="External"/><Relationship Id="rId4" Type="http://schemas.openxmlformats.org/officeDocument/2006/relationships/hyperlink" Target="https://community.canvaslms.com/t5/Instructor-Guide/How-do-I-allow-students-to-edit-and-delete-their-own-discussion/ta-p/836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add-an-assignment-using-an-external-app/ta-p/656" TargetMode="External"/><Relationship Id="rId2" Type="http://schemas.openxmlformats.org/officeDocument/2006/relationships/hyperlink" Target="https://community.canvaslms.com/t5/Instructor-Guide/How-do-I-use-the-Assignments-Index-Page/ta-p/777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ommunity.canvaslms.com/t5/Instructor-Guide/How-do-I-manually-assign-peer-reviews-for-an-assignment/ta-p/650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What-quiz-types-can-I-create-in-a-course/ta-p/1251" TargetMode="External"/><Relationship Id="rId2" Type="http://schemas.openxmlformats.org/officeDocument/2006/relationships/hyperlink" Target="https://community.canvaslms.com/t5/Instructor-Guide/How-do-I-use-the-Quizzes-Index-Page/ta-p/1104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community.canvaslms.com/t5/Instructor-Guide/How-do-I-create-a-quiz-using-New-Quizzes/ta-p/1173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add-annotated-comments-in-student-submissions-using/ta-p/694" TargetMode="External"/><Relationship Id="rId2" Type="http://schemas.openxmlformats.org/officeDocument/2006/relationships/hyperlink" Target="https://community.canvaslms.com/t5/Instructor-Guide/How-do-I-use-SpeedGrader/ta-p/757" TargetMode="Externa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add-a-rubric-to-an-assignment/ta-p/1058" TargetMode="External"/><Relationship Id="rId2" Type="http://schemas.openxmlformats.org/officeDocument/2006/relationships/hyperlink" Target="https://community.canvaslms.com/t5/Instructor-Guide/How-do-I-manage-rubrics-in-a-course/ta-p/1017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mmunity.canvaslms.com/t5/Instructor-Guide/How-do-I-add-a-rubric-in-a-course/ta-p/842" TargetMode="External"/><Relationship Id="rId5" Type="http://schemas.openxmlformats.org/officeDocument/2006/relationships/hyperlink" Target="https://community.canvaslms.com/t5/Instructor-Guide/How-do-I-add-a-rubric-to-a-quiz/ta-p/1009" TargetMode="External"/><Relationship Id="rId4" Type="http://schemas.openxmlformats.org/officeDocument/2006/relationships/hyperlink" Target="https://community.canvaslms.com/t5/Instructor-Guide/How-do-I-add-a-rubric-to-a-graded-discussion/ta-p/1062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post-grades-for-an-assignment-in-the-Gradebook/ta-p/576" TargetMode="External"/><Relationship Id="rId7" Type="http://schemas.openxmlformats.org/officeDocument/2006/relationships/hyperlink" Target="https://community.canvaslms.com/t5/Instructor-Guide/How-do-I-apply-a-Late-Submission-policy-in-the-Gradebook/ta-p/965" TargetMode="External"/><Relationship Id="rId2" Type="http://schemas.openxmlformats.org/officeDocument/2006/relationships/hyperlink" Target="https://community.canvaslms.com/t5/Instructor-Guide/How-do-I-use-the-Gradebook/ta-p/70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mmunity.canvaslms.com/t5/Instructor-Guide/How-do-I-export-grades-in-the-Gradebook/ta-p/809" TargetMode="External"/><Relationship Id="rId5" Type="http://schemas.openxmlformats.org/officeDocument/2006/relationships/hyperlink" Target="https://community.canvaslms.com/t5/Instructor-Guide/How-do-I-import-grades-in-the-Gradebook/ta-p/807" TargetMode="External"/><Relationship Id="rId4" Type="http://schemas.openxmlformats.org/officeDocument/2006/relationships/hyperlink" Target="https://community.canvaslms.com/t5/Instructor-Guide/How-do-I-send-a-message-to-students-from-the-Gradebook/ta-p/741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unity.canvaslms.com/t5/Instructor-Guide/How-do-I-view-a-course-as-a-test-student-using-Student-View/ta-p/1122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manually-assign-students-to-groups/ta-p/663" TargetMode="External"/><Relationship Id="rId2" Type="http://schemas.openxmlformats.org/officeDocument/2006/relationships/hyperlink" Target="https://community.canvaslms.com/t5/Instructor-Guide/How-do-I-view-all-groups-in-a-course-as-an-instructor/ta-p/696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mmunity.canvaslms.com/t5/Instructor-Guide/How-do-I-allow-students-to-create-their-own-student-groups/ta-p/1102" TargetMode="External"/><Relationship Id="rId5" Type="http://schemas.openxmlformats.org/officeDocument/2006/relationships/hyperlink" Target="https://community.canvaslms.com/t5/Instructor-Guide/How-do-I-view-content-and-student-activity-within-a-group-as-an/ta-p/731" TargetMode="External"/><Relationship Id="rId4" Type="http://schemas.openxmlformats.org/officeDocument/2006/relationships/hyperlink" Target="https://community.canvaslms.com/t5/Instructor-Guide/How-do-I-automatically-create-groups-in-a-group-set/ta-p/720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Canvas-Commons/How-do-I-use-Commons/ta-p/1795" TargetMode="External"/><Relationship Id="rId2" Type="http://schemas.openxmlformats.org/officeDocument/2006/relationships/hyperlink" Target="https://community.canvaslms.com/t5/Canvas-Commons/What-is-Canvas-Commons/ta-p/1788" TargetMode="Externa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import-content-from-Moodle-into-Canvas/ta-p/1158" TargetMode="External"/><Relationship Id="rId2" Type="http://schemas.openxmlformats.org/officeDocument/2006/relationships/hyperlink" Target="https://community.canvaslms.com/t5/Instructor-Guide/How-do-I-copy-a-Canvas-course-into-a-new-course-shell/ta-p/712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hyperlink" Target="https://community.canvaslms.com/t5/Instructor-Guide/How-do-I-adjust-events-and-due-dates-in-a-course-import/ta-p/1090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use-the-Modules-Index-Page/ta-p/926" TargetMode="External"/><Relationship Id="rId2" Type="http://schemas.openxmlformats.org/officeDocument/2006/relationships/hyperlink" Target="https://community.canvaslms.com/t5/Canvas-Basics-Guide/tkb-p/basics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ommunity.canvaslms.com/t5/Instructor-Guide/How-do-I-get-help-with-Canvas-as-an-instructor/ta-p/804" TargetMode="External"/><Relationship Id="rId4" Type="http://schemas.openxmlformats.org/officeDocument/2006/relationships/hyperlink" Target="https://community.canvaslms.com/t5/Instructor-Guide/How-do-I-add-an-external-app-in-a-course/ta-p/1082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use-the-Global-Navigation-Menu-as-an-instructor/ta-p/806" TargetMode="External"/><Relationship Id="rId2" Type="http://schemas.openxmlformats.org/officeDocument/2006/relationships/hyperlink" Target="https://community.canvaslms.com/t5/Instructor-Guide/How-do-I-use-the-Dashboard-as-an-instructor/ta-p/815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mmunity.canvaslms.com/t5/Instructor-Guide/How-do-I-use-the-To-Do-list-and-sidebar-in-the-Dashboard-as-an/ta-p/811" TargetMode="External"/><Relationship Id="rId5" Type="http://schemas.openxmlformats.org/officeDocument/2006/relationships/hyperlink" Target="https://community.canvaslms.com/t5/Instructor-Guide/How-do-I-view-the-Global-Announcements-page-as-an-instructor/ta-p/391283" TargetMode="External"/><Relationship Id="rId4" Type="http://schemas.openxmlformats.org/officeDocument/2006/relationships/hyperlink" Target="https://community.canvaslms.com/t5/Instructor-Guide/How-do-I-add-an-image-to-a-course-card-in-the-Dashboard/ta-p/62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add-a-profile-picture-in-my-user-account-as-an/ta-p/1214" TargetMode="External"/><Relationship Id="rId2" Type="http://schemas.openxmlformats.org/officeDocument/2006/relationships/hyperlink" Target="https://community.canvaslms.com/t5/Instructor-Guide/How-do-I-edit-my-profile-in-my-user-account-as-an-instructor/ta-p/1215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ommunity.canvaslms.com/t5/Instructor-Guide/How-do-I-connect-to-web-services-outside-of-Canvas-as-an/ta-p/738" TargetMode="External"/><Relationship Id="rId5" Type="http://schemas.openxmlformats.org/officeDocument/2006/relationships/hyperlink" Target="https://community.canvaslms.com/t5/Instructor-Guide/How-do-I-add-contact-methods-to-receive-Canvas-notifications-as/ta-p/1224" TargetMode="External"/><Relationship Id="rId4" Type="http://schemas.openxmlformats.org/officeDocument/2006/relationships/hyperlink" Target="https://community.canvaslms.com/t5/Instructor-Guide/How-do-I-select-personal-pronouns-in-my-user-account-as-an/ta-p/1127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canvaslms.com/t5/Instructor-Guide/How-do-I-add-contact-methods-to-receive-Canvas-notifications-as/ta-p/1224" TargetMode="External"/><Relationship Id="rId2" Type="http://schemas.openxmlformats.org/officeDocument/2006/relationships/hyperlink" Target="https://community.canvaslms.com/t5/Instructor-Guide/How-do-I-manage-my-Canvas-notification-settings-as-an-instructor/ta-p/1222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F159D-D471-F140-8AD1-15696C871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214" y="979857"/>
            <a:ext cx="8141571" cy="2040743"/>
          </a:xfrm>
        </p:spPr>
        <p:txBody>
          <a:bodyPr>
            <a:noAutofit/>
          </a:bodyPr>
          <a:lstStyle/>
          <a:p>
            <a:r>
              <a:rPr lang="en-US" sz="7500" dirty="0"/>
              <a:t>Getting to Know the Canvas LMS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ED26A4-7FD9-7B46-AADC-8E848F7A7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128" y="3429000"/>
            <a:ext cx="6397480" cy="9193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Dr. Whitney Sivils-Sawyer</a:t>
            </a:r>
          </a:p>
          <a:p>
            <a:r>
              <a:rPr lang="en-US" sz="2500" dirty="0"/>
              <a:t>Director – Center for Instructional Technology</a:t>
            </a:r>
          </a:p>
        </p:txBody>
      </p:sp>
    </p:spTree>
    <p:extLst>
      <p:ext uri="{BB962C8B-B14F-4D97-AF65-F5344CB8AC3E}">
        <p14:creationId xmlns:p14="http://schemas.microsoft.com/office/powerpoint/2010/main" val="2290931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Canvas Inbox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Internal messaging system for Canvas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Not a new email address - connected to your main email address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Only those connected to you through a Canvas Course or Group can contact you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User contact is pre-populated into address book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 add </a:t>
            </a:r>
            <a:r>
              <a:rPr lang="en-US" dirty="0">
                <a:hlinkClick r:id="rId3"/>
              </a:rPr>
              <a:t>audio or video</a:t>
            </a:r>
            <a:r>
              <a:rPr lang="en-US" dirty="0"/>
              <a:t> to Canvas message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Ability to </a:t>
            </a:r>
            <a:r>
              <a:rPr lang="en-US" dirty="0">
                <a:hlinkClick r:id="rId4"/>
              </a:rPr>
              <a:t>archive</a:t>
            </a:r>
            <a:r>
              <a:rPr lang="en-US" dirty="0"/>
              <a:t> all conversations</a:t>
            </a:r>
          </a:p>
        </p:txBody>
      </p:sp>
    </p:spTree>
    <p:extLst>
      <p:ext uri="{BB962C8B-B14F-4D97-AF65-F5344CB8AC3E}">
        <p14:creationId xmlns:p14="http://schemas.microsoft.com/office/powerpoint/2010/main" val="2020277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Calendar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74FB43-C810-4CC7-9E72-4372757992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9829" y="1333949"/>
            <a:ext cx="5912342" cy="4778469"/>
          </a:xfrm>
        </p:spPr>
      </p:pic>
    </p:spTree>
    <p:extLst>
      <p:ext uri="{BB962C8B-B14F-4D97-AF65-F5344CB8AC3E}">
        <p14:creationId xmlns:p14="http://schemas.microsoft.com/office/powerpoint/2010/main" val="3067701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Calendar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User can choose view (month, week, agenda)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Dates function across Canvas: Change due date on assignment &amp; it changes in Calendar &amp; Syllabus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Items are crossed off the Calendar for learners when submitted; for faculty when due date has passed &amp; items are all graded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Scheduler</a:t>
            </a:r>
            <a:r>
              <a:rPr lang="en-US" dirty="0"/>
              <a:t> allows students to make appointments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Calendar synchs with other </a:t>
            </a:r>
            <a:r>
              <a:rPr lang="en-US" dirty="0">
                <a:hlinkClick r:id="rId4"/>
              </a:rPr>
              <a:t>calendar software</a:t>
            </a:r>
            <a:r>
              <a:rPr lang="en-US" dirty="0"/>
              <a:t> (iCal, Google, Outlook)</a:t>
            </a:r>
          </a:p>
        </p:txBody>
      </p:sp>
    </p:spTree>
    <p:extLst>
      <p:ext uri="{BB962C8B-B14F-4D97-AF65-F5344CB8AC3E}">
        <p14:creationId xmlns:p14="http://schemas.microsoft.com/office/powerpoint/2010/main" val="1632832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94D4CFA9-0CC0-F942-82A9-8A35260325E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2576" y="0"/>
            <a:ext cx="4809423" cy="68580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34935C7-9882-F646-BE36-BA0D3227E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1671" y="3057846"/>
            <a:ext cx="6433073" cy="742308"/>
          </a:xfrm>
        </p:spPr>
        <p:txBody>
          <a:bodyPr>
            <a:noAutofit/>
          </a:bodyPr>
          <a:lstStyle/>
          <a:p>
            <a:r>
              <a:rPr lang="en-US" sz="5000" dirty="0"/>
              <a:t>Course Components</a:t>
            </a:r>
          </a:p>
        </p:txBody>
      </p:sp>
    </p:spTree>
    <p:extLst>
      <p:ext uri="{BB962C8B-B14F-4D97-AF65-F5344CB8AC3E}">
        <p14:creationId xmlns:p14="http://schemas.microsoft.com/office/powerpoint/2010/main" val="2013184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Course Settings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Control </a:t>
            </a:r>
            <a:r>
              <a:rPr lang="en-US" dirty="0">
                <a:hlinkClick r:id="rId3"/>
              </a:rPr>
              <a:t>Recent announcements &amp; commenting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Discussion functions (</a:t>
            </a:r>
            <a:r>
              <a:rPr lang="en-US" dirty="0">
                <a:hlinkClick r:id="rId4"/>
              </a:rPr>
              <a:t>attaching files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editing &amp; deleting posts</a:t>
            </a:r>
            <a:r>
              <a:rPr lang="en-US" dirty="0"/>
              <a:t>)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Course navigation options</a:t>
            </a:r>
            <a:r>
              <a:rPr lang="en-US" dirty="0"/>
              <a:t>: Customize navigation options to streamline learner experience &amp; control which links appear in Course Navigation Bar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Change the </a:t>
            </a:r>
            <a:r>
              <a:rPr lang="en-US" dirty="0">
                <a:hlinkClick r:id="rId7"/>
              </a:rPr>
              <a:t>language of course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Change the </a:t>
            </a:r>
            <a:r>
              <a:rPr lang="en-US" dirty="0">
                <a:hlinkClick r:id="rId8"/>
              </a:rPr>
              <a:t>time zone of the course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883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Rich Content Editor (RCE)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Provides a condensed toolbar that groups common icons &amp; interactions, similar to Microsoft Word or Google Docs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Available for: announcements, assignments, discussions, pages, quizzes, &amp; syllabus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Contains an </a:t>
            </a:r>
            <a:r>
              <a:rPr lang="en-US" dirty="0">
                <a:hlinkClick r:id="rId3"/>
              </a:rPr>
              <a:t>accessibility checker</a:t>
            </a:r>
            <a:r>
              <a:rPr lang="en-US" dirty="0"/>
              <a:t> to verify that content meets accessibility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027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Broadcasting information to all members of a course or section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Maintaining record of communication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Allows students to interact through replies &amp; likes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Allows for delayed posting based on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69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Homepage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9C05FC-8A1D-4EBA-882C-19113596F5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86522" y="1779626"/>
            <a:ext cx="4373055" cy="3537208"/>
          </a:xfr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FB008FC-18D3-4CFB-BBBC-456036FC83D1}"/>
              </a:ext>
            </a:extLst>
          </p:cNvPr>
          <p:cNvSpPr txBox="1">
            <a:spLocks/>
          </p:cNvSpPr>
          <p:nvPr/>
        </p:nvSpPr>
        <p:spPr>
          <a:xfrm>
            <a:off x="5723068" y="1779626"/>
            <a:ext cx="5630732" cy="43513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3087"/>
              </a:buClr>
              <a:buFont typeface="Arial" panose="020B0604020202020204" pitchFamily="34" charset="0"/>
              <a:buNone/>
              <a:defRPr sz="3200" b="0" i="0" kern="1200">
                <a:solidFill>
                  <a:schemeClr val="bg1"/>
                </a:solidFill>
                <a:latin typeface="Avenir Book" panose="02000503020000020003" pitchFamily="2" charset="0"/>
                <a:ea typeface="Avenir Book" panose="02000503020000020003" pitchFamily="2" charset="0"/>
                <a:cs typeface="Verdana" panose="020B0604030504040204" pitchFamily="34" charset="0"/>
              </a:defRPr>
            </a:lvl1pPr>
            <a:lvl2pPr marL="9525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3087"/>
              </a:buClr>
              <a:buFont typeface="System Font Regular"/>
              <a:buNone/>
              <a:tabLst/>
              <a:defRPr sz="2800" b="0" i="0" kern="1200">
                <a:solidFill>
                  <a:schemeClr val="bg1"/>
                </a:solidFill>
                <a:latin typeface="Avenir Book" panose="02000503020000020003" pitchFamily="2" charset="0"/>
                <a:ea typeface="Avenir Book" panose="02000503020000020003" pitchFamily="2" charset="0"/>
                <a:cs typeface="Verdana" panose="020B0604030504040204" pitchFamily="34" charset="0"/>
              </a:defRPr>
            </a:lvl2pPr>
            <a:lvl3pPr marL="9525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3087"/>
              </a:buClr>
              <a:buFont typeface="Wingdings" pitchFamily="2" charset="2"/>
              <a:buNone/>
              <a:tabLst/>
              <a:defRPr sz="2800" b="0" i="0" kern="1200">
                <a:solidFill>
                  <a:schemeClr val="bg1"/>
                </a:solidFill>
                <a:latin typeface="Avenir Book" panose="02000503020000020003" pitchFamily="2" charset="0"/>
                <a:ea typeface="Avenir Book" panose="02000503020000020003" pitchFamily="2" charset="0"/>
                <a:cs typeface="Verdana" panose="020B0604030504040204" pitchFamily="34" charset="0"/>
              </a:defRPr>
            </a:lvl3pPr>
            <a:lvl4pPr marL="9525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3087"/>
              </a:buClr>
              <a:buFont typeface="System Font Regular"/>
              <a:buNone/>
              <a:tabLst/>
              <a:defRPr sz="2400" b="0" i="0" kern="1200">
                <a:solidFill>
                  <a:schemeClr val="bg1"/>
                </a:solidFill>
                <a:latin typeface="Avenir Book" panose="02000503020000020003" pitchFamily="2" charset="0"/>
                <a:ea typeface="Avenir Book" panose="02000503020000020003" pitchFamily="2" charset="0"/>
                <a:cs typeface="Verdana" panose="020B0604030504040204" pitchFamily="34" charset="0"/>
              </a:defRPr>
            </a:lvl4pPr>
            <a:lvl5pPr marL="9525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003087"/>
              </a:buClr>
              <a:buFont typeface="Arial" panose="020B0604020202020204" pitchFamily="34" charset="0"/>
              <a:buNone/>
              <a:tabLst/>
              <a:defRPr sz="2400" b="0" i="0" kern="1200">
                <a:solidFill>
                  <a:schemeClr val="bg1"/>
                </a:solidFill>
                <a:latin typeface="Avenir Book" panose="02000503020000020003" pitchFamily="2" charset="0"/>
                <a:ea typeface="Avenir Book" panose="02000503020000020003" pitchFamily="2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Instructor decides where learners land when entering the course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 use Homepage to guide learners to important areas of the course using banners, buttons, &amp;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109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Syllabus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Items &amp; dates automatically added to Course Summary as you add graded components &amp; calendar events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Learners can see all due dates in one place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 make syllabus public &amp; share with others outside of class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 set syllabus as Home Page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674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Modules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Flexible structure</a:t>
            </a:r>
            <a:r>
              <a:rPr lang="en-US" dirty="0"/>
              <a:t>: Can be weeks, units, chapters, etc.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Flexible content</a:t>
            </a:r>
            <a:r>
              <a:rPr lang="en-US" dirty="0"/>
              <a:t>: Assignments, Quizzes, Pages, Discussions, external URLs, 3rd-Party apps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Easy to customize</a:t>
            </a:r>
            <a:r>
              <a:rPr lang="en-US" dirty="0"/>
              <a:t>: Reorder modules &amp; individual items with drag &amp; drop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Creates course flow: “Next” &amp; “Previous” buttons guide learners through module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Add </a:t>
            </a:r>
            <a:r>
              <a:rPr lang="en-US" dirty="0">
                <a:hlinkClick r:id="rId6"/>
              </a:rPr>
              <a:t>prerequisites</a:t>
            </a:r>
            <a:r>
              <a:rPr lang="en-US" dirty="0"/>
              <a:t> &amp; </a:t>
            </a:r>
            <a:r>
              <a:rPr lang="en-US" dirty="0">
                <a:hlinkClick r:id="rId7"/>
              </a:rPr>
              <a:t>requirements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Use text headers &amp; indentations to visually organize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8"/>
              </a:rPr>
              <a:t>Lock modules</a:t>
            </a:r>
            <a:r>
              <a:rPr lang="en-US" dirty="0"/>
              <a:t> to automatically open</a:t>
            </a:r>
          </a:p>
        </p:txBody>
      </p:sp>
    </p:spTree>
    <p:extLst>
      <p:ext uri="{BB962C8B-B14F-4D97-AF65-F5344CB8AC3E}">
        <p14:creationId xmlns:p14="http://schemas.microsoft.com/office/powerpoint/2010/main" val="1734829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94D4CFA9-0CC0-F942-82A9-8A35260325E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2576" y="0"/>
            <a:ext cx="4809423" cy="68580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34935C7-9882-F646-BE36-BA0D3227E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9551" y="3114354"/>
            <a:ext cx="4032607" cy="629292"/>
          </a:xfrm>
        </p:spPr>
        <p:txBody>
          <a:bodyPr>
            <a:normAutofit fontScale="90000"/>
          </a:bodyPr>
          <a:lstStyle/>
          <a:p>
            <a:r>
              <a:rPr lang="en-US" sz="5000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7895460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94D4CFA9-0CC0-F942-82A9-8A35260325E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2576" y="0"/>
            <a:ext cx="4809423" cy="68580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34935C7-9882-F646-BE36-BA0D3227E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3643" y="2907239"/>
            <a:ext cx="5626249" cy="742308"/>
          </a:xfrm>
        </p:spPr>
        <p:txBody>
          <a:bodyPr>
            <a:noAutofit/>
          </a:bodyPr>
          <a:lstStyle/>
          <a:p>
            <a:r>
              <a:rPr lang="en-US" sz="5000" dirty="0"/>
              <a:t>Content &amp; Assessment</a:t>
            </a:r>
          </a:p>
        </p:txBody>
      </p:sp>
    </p:spTree>
    <p:extLst>
      <p:ext uri="{BB962C8B-B14F-4D97-AF65-F5344CB8AC3E}">
        <p14:creationId xmlns:p14="http://schemas.microsoft.com/office/powerpoint/2010/main" val="2701081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Pages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Similar to Moodle set-up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Use Rich Content Editor (RCE) to add images, files, record or upload multimedia, embed external tools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Content Selector</a:t>
            </a:r>
            <a:r>
              <a:rPr lang="en-US" dirty="0"/>
              <a:t> allows you to add direct links to other graded items, Announcements, Discussions, or modules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Built-in accessibility checker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 work like collaborative wiki page that students can edit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154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Discussions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AKA – Forums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Graded or ungraded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Set learner flexibility (</a:t>
            </a:r>
            <a:r>
              <a:rPr lang="en-US" dirty="0">
                <a:hlinkClick r:id="rId3"/>
              </a:rPr>
              <a:t>require submissions before access</a:t>
            </a:r>
            <a:r>
              <a:rPr lang="en-US" dirty="0"/>
              <a:t> to peer posts, </a:t>
            </a:r>
            <a:r>
              <a:rPr lang="en-US" dirty="0">
                <a:hlinkClick r:id="rId4"/>
              </a:rPr>
              <a:t>allow them to edit/ delete their posts</a:t>
            </a:r>
            <a:r>
              <a:rPr lang="en-US" dirty="0"/>
              <a:t>)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Replies are created in RCE, so learners can submit multimedia responses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Easily duplicated for reuse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Add rubric for easy grading; also allows for </a:t>
            </a:r>
            <a:r>
              <a:rPr lang="en-US" dirty="0">
                <a:hlinkClick r:id="rId5"/>
              </a:rPr>
              <a:t>peer review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2034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Assignments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Graded or ungraded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Learners can submit through LMS or </a:t>
            </a:r>
            <a:r>
              <a:rPr lang="en-US" dirty="0">
                <a:hlinkClick r:id="rId3"/>
              </a:rPr>
              <a:t>3rd-party app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Automatically populate to Syllabus, Calendar, and To-Do Lists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 accept any type of multimedia as submission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 dictate types of submissions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Add rubric for easy grading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Have learners participate in </a:t>
            </a:r>
            <a:r>
              <a:rPr lang="en-US" dirty="0">
                <a:hlinkClick r:id="rId4"/>
              </a:rPr>
              <a:t>peer review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289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Quizzes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Four types</a:t>
            </a:r>
            <a:r>
              <a:rPr lang="en-US" dirty="0"/>
              <a:t>: Graded, Practice, Graded Survey, Ungraded Survey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Question types: Multiple Choice, True/False, Fill-in-the-Blank, Fill-in-Multiple-Blanks, Multiple Answers, Multiple Drop-Downs (can be used for Likert scale), Matching, Numerical Answers, Formula, Essay, File Upload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Classic Quizzes &amp; </a:t>
            </a:r>
            <a:r>
              <a:rPr lang="en-US" dirty="0">
                <a:hlinkClick r:id="rId4"/>
              </a:rPr>
              <a:t>New Quizzes</a:t>
            </a:r>
            <a:r>
              <a:rPr lang="en-US" dirty="0"/>
              <a:t> – currently lockdown browsers do NOT work with New Quizzes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54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SpeedGrader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Student work on left, grading functions on right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Color-coding: graded, needs grading, has not submitted yet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Time Stamp: Late shows in red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Variety of feedback: Written, audio, video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Mute Assignment feature: allows you to withhold feedback until you've completed grading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Annotate</a:t>
            </a:r>
            <a:r>
              <a:rPr lang="en-US" dirty="0"/>
              <a:t> inside student submissions of Docs, PDFs, or PPTs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App: SpeedGrader works very well within Canvas Teacher app</a:t>
            </a:r>
          </a:p>
        </p:txBody>
      </p:sp>
    </p:spTree>
    <p:extLst>
      <p:ext uri="{BB962C8B-B14F-4D97-AF65-F5344CB8AC3E}">
        <p14:creationId xmlns:p14="http://schemas.microsoft.com/office/powerpoint/2010/main" val="14582115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Rubrics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Work with variety of assessments: </a:t>
            </a:r>
            <a:r>
              <a:rPr lang="en-US" dirty="0">
                <a:hlinkClick r:id="rId3"/>
              </a:rPr>
              <a:t>assignments</a:t>
            </a:r>
            <a:r>
              <a:rPr lang="en-US" dirty="0"/>
              <a:t>, </a:t>
            </a:r>
            <a:r>
              <a:rPr lang="en-US" dirty="0">
                <a:hlinkClick r:id="rId4"/>
              </a:rPr>
              <a:t>graded discussions</a:t>
            </a:r>
            <a:r>
              <a:rPr lang="en-US" dirty="0"/>
              <a:t>, </a:t>
            </a:r>
            <a:r>
              <a:rPr lang="en-US" dirty="0">
                <a:hlinkClick r:id="rId5"/>
              </a:rPr>
              <a:t>quizzes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Allows for flexibility in scoring: can set to point value or range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Streamlines grading</a:t>
            </a:r>
            <a:r>
              <a:rPr lang="en-US" dirty="0"/>
              <a:t>: Can set criterion scores to automatically assign points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Creates a bank of available rubrics across your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08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Gradebook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Easily see &amp; </a:t>
            </a:r>
            <a:r>
              <a:rPr lang="en-US" dirty="0">
                <a:hlinkClick r:id="rId3"/>
              </a:rPr>
              <a:t>enter grades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Grades can be viewed as points, percentages, complete, incomplete, GPA scale, or letter grade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"</a:t>
            </a:r>
            <a:r>
              <a:rPr lang="en-US" dirty="0">
                <a:hlinkClick r:id="rId4"/>
              </a:rPr>
              <a:t>Message Students Who</a:t>
            </a:r>
            <a:r>
              <a:rPr lang="en-US" dirty="0"/>
              <a:t>" Feature: communicate with students based on assignments submission or grade earned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Import</a:t>
            </a:r>
            <a:r>
              <a:rPr lang="en-US" dirty="0"/>
              <a:t>/</a:t>
            </a:r>
            <a:r>
              <a:rPr lang="en-US" dirty="0">
                <a:hlinkClick r:id="rId6"/>
              </a:rPr>
              <a:t>Export</a:t>
            </a:r>
            <a:r>
              <a:rPr lang="en-US" dirty="0"/>
              <a:t> grades with CSV file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7"/>
              </a:rPr>
              <a:t>Set late policies</a:t>
            </a:r>
            <a:r>
              <a:rPr lang="en-US" dirty="0"/>
              <a:t> (Missing Submission grading &amp; Late Submission policy)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4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94D4CFA9-0CC0-F942-82A9-8A35260325E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2576" y="0"/>
            <a:ext cx="4809423" cy="68580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34935C7-9882-F646-BE36-BA0D3227E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312" y="3057846"/>
            <a:ext cx="5626249" cy="742308"/>
          </a:xfrm>
        </p:spPr>
        <p:txBody>
          <a:bodyPr>
            <a:noAutofit/>
          </a:bodyPr>
          <a:lstStyle/>
          <a:p>
            <a:r>
              <a:rPr lang="en-US" sz="5000" dirty="0"/>
              <a:t>Bells &amp; Whistles</a:t>
            </a:r>
          </a:p>
        </p:txBody>
      </p:sp>
    </p:spTree>
    <p:extLst>
      <p:ext uri="{BB962C8B-B14F-4D97-AF65-F5344CB8AC3E}">
        <p14:creationId xmlns:p14="http://schemas.microsoft.com/office/powerpoint/2010/main" val="2815567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Student 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Test view of student who is enrolled in your course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Use it to make sure course is set up how you'd like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Check publish &amp; availability settings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Submit work as a student to have student submissions to test Canvas grading options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"Student View" only works when course is published!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43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0297-D53F-4D06-B8EB-049BBD5A4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Canvas?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34A333-357F-4AC8-B11D-C616C65BF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ULS would like all institutions to move to one LMS (learning management system)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Offering to pay for the transition &amp; up to three years of associated costs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Canvas has taken over the market share in education, while Moodle has moved more toward private industry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We would offer continuity to students who transfer from the LCTCS (already on Canvas)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6022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Groups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 enhance collaboration within a course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Manually</a:t>
            </a:r>
            <a:r>
              <a:rPr lang="en-US" dirty="0"/>
              <a:t> or </a:t>
            </a:r>
            <a:r>
              <a:rPr lang="en-US" dirty="0">
                <a:hlinkClick r:id="rId4"/>
              </a:rPr>
              <a:t>Automatically create groups</a:t>
            </a:r>
            <a:r>
              <a:rPr lang="en-US" dirty="0"/>
              <a:t> &amp; assign group leaders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View all group activity</a:t>
            </a:r>
            <a:r>
              <a:rPr lang="en-US" dirty="0"/>
              <a:t> to determine student participation in groups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Students can also create groups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Groups allow for sharing files, discussions, and collaboration. </a:t>
            </a:r>
            <a:r>
              <a:rPr lang="en-US" dirty="0">
                <a:hlinkClick r:id="rId5"/>
              </a:rPr>
              <a:t>Content &amp; activity can be viewed by instructor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9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Canvas Commons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Canvas learning repository open for public use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Allows users to share content from a single page to an entire course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Search by grade level, type of Canvas content, or Outcome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Includes reviews so you can judge quality of content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Import items you like into your own course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You can share content you've created to the Canvas Commons Community</a:t>
            </a:r>
          </a:p>
        </p:txBody>
      </p:sp>
    </p:spTree>
    <p:extLst>
      <p:ext uri="{BB962C8B-B14F-4D97-AF65-F5344CB8AC3E}">
        <p14:creationId xmlns:p14="http://schemas.microsoft.com/office/powerpoint/2010/main" val="39270555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Course Importing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825625"/>
            <a:ext cx="5257800" cy="4351338"/>
          </a:xfrm>
        </p:spPr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Allows you to import content from other LMSs, including </a:t>
            </a:r>
            <a:r>
              <a:rPr lang="en-US" dirty="0">
                <a:hlinkClick r:id="rId3"/>
              </a:rPr>
              <a:t>Moodle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Dates can automatically adjust upon import</a:t>
            </a:r>
            <a:endParaRPr lang="en-US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You can choose specific content or import entire course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3F86EB-9ABD-4094-9CDD-D2CDD6DD10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747" y="1825625"/>
            <a:ext cx="5151356" cy="3223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1902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94D4CFA9-0CC0-F942-82A9-8A35260325E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2576" y="0"/>
            <a:ext cx="4809423" cy="68580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34935C7-9882-F646-BE36-BA0D3227E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0312" y="2396205"/>
            <a:ext cx="5626249" cy="742308"/>
          </a:xfrm>
        </p:spPr>
        <p:txBody>
          <a:bodyPr>
            <a:noAutofit/>
          </a:bodyPr>
          <a:lstStyle/>
          <a:p>
            <a:r>
              <a:rPr lang="en-US" sz="5000" dirty="0"/>
              <a:t>Questions?</a:t>
            </a:r>
            <a:br>
              <a:rPr lang="en-US" sz="5000" dirty="0"/>
            </a:br>
            <a:br>
              <a:rPr lang="en-US" sz="5000" dirty="0"/>
            </a:br>
            <a:r>
              <a:rPr lang="en-US" sz="3000" dirty="0"/>
              <a:t>Dr. Whitney Sivils-Sawyer</a:t>
            </a:r>
            <a:br>
              <a:rPr lang="en-US" sz="3000" dirty="0"/>
            </a:br>
            <a:r>
              <a:rPr lang="en-US" sz="2500" dirty="0"/>
              <a:t>whitneys@latech.edu</a:t>
            </a:r>
            <a:br>
              <a:rPr lang="en-US" sz="2500" dirty="0"/>
            </a:br>
            <a:r>
              <a:rPr lang="en-US" sz="2500" dirty="0"/>
              <a:t>(318) 257-2741</a:t>
            </a:r>
          </a:p>
        </p:txBody>
      </p:sp>
    </p:spTree>
    <p:extLst>
      <p:ext uri="{BB962C8B-B14F-4D97-AF65-F5344CB8AC3E}">
        <p14:creationId xmlns:p14="http://schemas.microsoft.com/office/powerpoint/2010/main" val="370453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Canvas Basics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Canvas is a learning management system (LMS) organized by modules.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Module</a:t>
            </a:r>
            <a:r>
              <a:rPr lang="en-US" dirty="0"/>
              <a:t>: an organizational tool that helps instructors to structure course content by day, week, unit, topic or outcome.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Canvas allows for the integration of many of </a:t>
            </a:r>
            <a:r>
              <a:rPr lang="en-US" dirty="0">
                <a:hlinkClick r:id="rId4"/>
              </a:rPr>
              <a:t>3rd party applications</a:t>
            </a:r>
            <a:r>
              <a:rPr lang="en-US" dirty="0"/>
              <a:t> (Zoom, TurnItIn, etc.)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24/7 support</a:t>
            </a:r>
            <a:r>
              <a:rPr lang="en-US" dirty="0"/>
              <a:t> provided to both faculty and learners!</a:t>
            </a:r>
          </a:p>
        </p:txBody>
      </p:sp>
    </p:spTree>
    <p:extLst>
      <p:ext uri="{BB962C8B-B14F-4D97-AF65-F5344CB8AC3E}">
        <p14:creationId xmlns:p14="http://schemas.microsoft.com/office/powerpoint/2010/main" val="209847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94D4CFA9-0CC0-F942-82A9-8A35260325E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82576" y="0"/>
            <a:ext cx="4809423" cy="68580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34935C7-9882-F646-BE36-BA0D3227ED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5703" y="3057847"/>
            <a:ext cx="5070297" cy="742308"/>
          </a:xfrm>
        </p:spPr>
        <p:txBody>
          <a:bodyPr>
            <a:noAutofit/>
          </a:bodyPr>
          <a:lstStyle/>
          <a:p>
            <a:r>
              <a:rPr lang="en-US" sz="5000" dirty="0"/>
              <a:t>Getting Started</a:t>
            </a:r>
          </a:p>
        </p:txBody>
      </p:sp>
    </p:spTree>
    <p:extLst>
      <p:ext uri="{BB962C8B-B14F-4D97-AF65-F5344CB8AC3E}">
        <p14:creationId xmlns:p14="http://schemas.microsoft.com/office/powerpoint/2010/main" val="3346230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Dashboard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A4A9DE-3B37-4760-B398-87CA05EBAC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6027" y="1344319"/>
            <a:ext cx="6759946" cy="4844519"/>
          </a:xfrm>
        </p:spPr>
      </p:pic>
    </p:spTree>
    <p:extLst>
      <p:ext uri="{BB962C8B-B14F-4D97-AF65-F5344CB8AC3E}">
        <p14:creationId xmlns:p14="http://schemas.microsoft.com/office/powerpoint/2010/main" val="2275712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The Dashboard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Global Navigation Menu</a:t>
            </a:r>
            <a:r>
              <a:rPr lang="en-US" dirty="0"/>
              <a:t>: Always on left; contains important quick links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Course Cards</a:t>
            </a:r>
            <a:r>
              <a:rPr lang="en-US" dirty="0"/>
              <a:t>: All courses are represented by tiles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Global Announcements</a:t>
            </a:r>
            <a:r>
              <a:rPr lang="en-US" dirty="0"/>
              <a:t>: Can be used for institution-wide communication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To-Do List</a:t>
            </a:r>
            <a:r>
              <a:rPr lang="en-US" dirty="0"/>
              <a:t>: Learners can see up to 25 items they need to complete for their courses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Coming Up: Calendar of events and assignments due within the next 8 days</a:t>
            </a:r>
          </a:p>
        </p:txBody>
      </p:sp>
    </p:spTree>
    <p:extLst>
      <p:ext uri="{BB962C8B-B14F-4D97-AF65-F5344CB8AC3E}">
        <p14:creationId xmlns:p14="http://schemas.microsoft.com/office/powerpoint/2010/main" val="3401671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Profile Customization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Profile pictures</a:t>
            </a:r>
            <a:r>
              <a:rPr lang="en-US" dirty="0"/>
              <a:t> can be added; </a:t>
            </a:r>
            <a:r>
              <a:rPr lang="en-US" dirty="0">
                <a:hlinkClick r:id="rId4"/>
              </a:rPr>
              <a:t>pronouns</a:t>
            </a:r>
            <a:r>
              <a:rPr lang="en-US" dirty="0"/>
              <a:t> can be selected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Users can add </a:t>
            </a:r>
            <a:r>
              <a:rPr lang="en-US" dirty="0">
                <a:hlinkClick r:id="rId5"/>
              </a:rPr>
              <a:t>additional means of contact for notifications</a:t>
            </a:r>
            <a:r>
              <a:rPr lang="en-US" dirty="0"/>
              <a:t> (cell, additional email address)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6"/>
              </a:rPr>
              <a:t>Interfaces with web services</a:t>
            </a:r>
            <a:r>
              <a:rPr lang="en-US" dirty="0"/>
              <a:t> (Skype, LinkedIn, &amp; Twitter) to receive notifications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Allows for customization based on accessibility needs (high color contrast, underlining links)</a:t>
            </a:r>
          </a:p>
        </p:txBody>
      </p:sp>
    </p:spTree>
    <p:extLst>
      <p:ext uri="{BB962C8B-B14F-4D97-AF65-F5344CB8AC3E}">
        <p14:creationId xmlns:p14="http://schemas.microsoft.com/office/powerpoint/2010/main" val="1383638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BB5AE-5997-A54D-ABE1-E15371E5C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Notifications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88BBE-AC3C-9442-8569-EE12B4BBA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User determines the frequency: would you like to receive notifications (right away, daily, weekly, not at all)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User determines where received</a:t>
            </a:r>
            <a:r>
              <a:rPr lang="en-US" dirty="0"/>
              <a:t>: email, SMS, and/or Push notifications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Instructors should reinforce the importance of turning on critical notifications, as learners can turn these off!!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5896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Syracuse University Color Palette">
      <a:dk1>
        <a:srgbClr val="3F403F"/>
      </a:dk1>
      <a:lt1>
        <a:srgbClr val="FFFFFF"/>
      </a:lt1>
      <a:dk2>
        <a:srgbClr val="F76900"/>
      </a:dk2>
      <a:lt2>
        <a:srgbClr val="ADB3B8"/>
      </a:lt2>
      <a:accent1>
        <a:srgbClr val="000E54"/>
      </a:accent1>
      <a:accent2>
        <a:srgbClr val="FF431B"/>
      </a:accent2>
      <a:accent3>
        <a:srgbClr val="FF8E00"/>
      </a:accent3>
      <a:accent4>
        <a:srgbClr val="203299"/>
      </a:accent4>
      <a:accent5>
        <a:srgbClr val="2B72D7"/>
      </a:accent5>
      <a:accent6>
        <a:srgbClr val="F76900"/>
      </a:accent6>
      <a:hlink>
        <a:srgbClr val="D74100"/>
      </a:hlink>
      <a:folHlink>
        <a:srgbClr val="D7410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860334B-C671-ED47-B2B1-27A3B0093C8D}" vid="{A303523E-65F4-FE42-8E58-3A2276BBA721}"/>
    </a:ext>
  </a:extLst>
</a:theme>
</file>

<file path=ppt/theme/theme2.xml><?xml version="1.0" encoding="utf-8"?>
<a:theme xmlns:a="http://schemas.openxmlformats.org/drawingml/2006/main" name="Office Theme">
  <a:themeElements>
    <a:clrScheme name="Syracuse University Color Palette">
      <a:dk1>
        <a:srgbClr val="3F403F"/>
      </a:dk1>
      <a:lt1>
        <a:srgbClr val="FFFFFF"/>
      </a:lt1>
      <a:dk2>
        <a:srgbClr val="F76900"/>
      </a:dk2>
      <a:lt2>
        <a:srgbClr val="ADB3B8"/>
      </a:lt2>
      <a:accent1>
        <a:srgbClr val="000E54"/>
      </a:accent1>
      <a:accent2>
        <a:srgbClr val="FF431B"/>
      </a:accent2>
      <a:accent3>
        <a:srgbClr val="FF8E00"/>
      </a:accent3>
      <a:accent4>
        <a:srgbClr val="203299"/>
      </a:accent4>
      <a:accent5>
        <a:srgbClr val="2B72D7"/>
      </a:accent5>
      <a:accent6>
        <a:srgbClr val="F76900"/>
      </a:accent6>
      <a:hlink>
        <a:srgbClr val="D74100"/>
      </a:hlink>
      <a:folHlink>
        <a:srgbClr val="D7410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2860334B-C671-ED47-B2B1-27A3B0093C8D}" vid="{75A03C0F-9520-D84E-B78F-0E989E82D5C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326</TotalTime>
  <Words>1362</Words>
  <Application>Microsoft Office PowerPoint</Application>
  <PresentationFormat>Widescreen</PresentationFormat>
  <Paragraphs>153</Paragraphs>
  <Slides>33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Arial</vt:lpstr>
      <vt:lpstr>Avenir</vt:lpstr>
      <vt:lpstr>Avenir Black</vt:lpstr>
      <vt:lpstr>Avenir Book</vt:lpstr>
      <vt:lpstr>Sherman Sans Book</vt:lpstr>
      <vt:lpstr>Sherman Serif Book</vt:lpstr>
      <vt:lpstr>System Font Regular</vt:lpstr>
      <vt:lpstr>Verdana</vt:lpstr>
      <vt:lpstr>Wingdings</vt:lpstr>
      <vt:lpstr>1_Office Theme</vt:lpstr>
      <vt:lpstr>Office Theme</vt:lpstr>
      <vt:lpstr>Getting to Know the Canvas LMS</vt:lpstr>
      <vt:lpstr>Introduction</vt:lpstr>
      <vt:lpstr>Why Canvas?</vt:lpstr>
      <vt:lpstr>Canvas Basics</vt:lpstr>
      <vt:lpstr>Getting Started</vt:lpstr>
      <vt:lpstr>The Dashboard</vt:lpstr>
      <vt:lpstr>The Dashboard</vt:lpstr>
      <vt:lpstr>Profile Customization</vt:lpstr>
      <vt:lpstr>Notifications</vt:lpstr>
      <vt:lpstr>Canvas Inbox</vt:lpstr>
      <vt:lpstr>Calendar</vt:lpstr>
      <vt:lpstr>Calendar</vt:lpstr>
      <vt:lpstr>Course Components</vt:lpstr>
      <vt:lpstr>Course Settings</vt:lpstr>
      <vt:lpstr>Rich Content Editor (RCE)</vt:lpstr>
      <vt:lpstr>Announcements</vt:lpstr>
      <vt:lpstr>Homepage</vt:lpstr>
      <vt:lpstr>Syllabus</vt:lpstr>
      <vt:lpstr>Modules</vt:lpstr>
      <vt:lpstr>Content &amp; Assessment</vt:lpstr>
      <vt:lpstr>Pages</vt:lpstr>
      <vt:lpstr>Discussions</vt:lpstr>
      <vt:lpstr>Assignments</vt:lpstr>
      <vt:lpstr>Quizzes</vt:lpstr>
      <vt:lpstr>SpeedGrader</vt:lpstr>
      <vt:lpstr>Rubrics</vt:lpstr>
      <vt:lpstr>Gradebook</vt:lpstr>
      <vt:lpstr>Bells &amp; Whistles</vt:lpstr>
      <vt:lpstr>Student View</vt:lpstr>
      <vt:lpstr>Groups</vt:lpstr>
      <vt:lpstr>Canvas Commons</vt:lpstr>
      <vt:lpstr>Course Importing</vt:lpstr>
      <vt:lpstr>Questions?  Dr. Whitney Sivils-Sawyer whitneys@latech.edu (318) 257-2741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Parker</dc:creator>
  <cp:lastModifiedBy>Whitney Sivils-Sawyer</cp:lastModifiedBy>
  <cp:revision>23</cp:revision>
  <dcterms:created xsi:type="dcterms:W3CDTF">2021-04-07T14:09:19Z</dcterms:created>
  <dcterms:modified xsi:type="dcterms:W3CDTF">2023-07-12T16:19:17Z</dcterms:modified>
</cp:coreProperties>
</file>